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65" r:id="rId3"/>
    <p:sldId id="266" r:id="rId4"/>
    <p:sldId id="260" r:id="rId5"/>
    <p:sldId id="258" r:id="rId6"/>
    <p:sldId id="259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41C03-A180-4B71-B34F-ACEDDEAF4E8B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C63D3-DD5F-4A6D-BB81-CE06F0728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9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4ACA-5EF4-470C-99B0-B3154845189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34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136C1C-C806-4071-B076-5BB7270A7368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B6818E-1E8D-46BF-9CA5-E7FC4958734D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943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6C1C-C806-4071-B076-5BB7270A7368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18E-1E8D-46BF-9CA5-E7FC49587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26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6C1C-C806-4071-B076-5BB7270A7368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18E-1E8D-46BF-9CA5-E7FC49587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333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6C1C-C806-4071-B076-5BB7270A7368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18E-1E8D-46BF-9CA5-E7FC4958734D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0253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6C1C-C806-4071-B076-5BB7270A7368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18E-1E8D-46BF-9CA5-E7FC49587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629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6C1C-C806-4071-B076-5BB7270A7368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18E-1E8D-46BF-9CA5-E7FC49587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058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6C1C-C806-4071-B076-5BB7270A7368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18E-1E8D-46BF-9CA5-E7FC49587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729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6C1C-C806-4071-B076-5BB7270A7368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18E-1E8D-46BF-9CA5-E7FC49587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818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6C1C-C806-4071-B076-5BB7270A7368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18E-1E8D-46BF-9CA5-E7FC49587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55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6C1C-C806-4071-B076-5BB7270A7368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18E-1E8D-46BF-9CA5-E7FC49587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57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6C1C-C806-4071-B076-5BB7270A7368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18E-1E8D-46BF-9CA5-E7FC49587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00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6C1C-C806-4071-B076-5BB7270A7368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18E-1E8D-46BF-9CA5-E7FC49587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17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6C1C-C806-4071-B076-5BB7270A7368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18E-1E8D-46BF-9CA5-E7FC49587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2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6C1C-C806-4071-B076-5BB7270A7368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18E-1E8D-46BF-9CA5-E7FC49587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67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6C1C-C806-4071-B076-5BB7270A7368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18E-1E8D-46BF-9CA5-E7FC49587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79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6C1C-C806-4071-B076-5BB7270A7368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18E-1E8D-46BF-9CA5-E7FC49587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9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6C1C-C806-4071-B076-5BB7270A7368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18E-1E8D-46BF-9CA5-E7FC49587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60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6C1C-C806-4071-B076-5BB7270A7368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818E-1E8D-46BF-9CA5-E7FC49587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43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136C1C-C806-4071-B076-5BB7270A7368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B6818E-1E8D-46BF-9CA5-E7FC49587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97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animationfactory.com/en/search/close-up.html?&amp;oid=4940836&amp;s=1&amp;sc=1&amp;st=646&amp;q=peripherals%20of%20computers&amp;spage=1&amp;hoid=c222ccdecee9f72acb3cd0d9574dadb5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ersonal_digital_assistant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en.wikipedia.org/wiki/Touch_down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5" Type="http://schemas.openxmlformats.org/officeDocument/2006/relationships/hyperlink" Target="http://www.animationfactory.com/en/search/close-up.html?&amp;oid=4943841&amp;s=1&amp;sc=1&amp;st=728&amp;q=handheld%20computers&amp;spage=1&amp;hoid=b45e0e9ce556893d7caa6cdd43ffff76" TargetMode="External"/><Relationship Id="rId4" Type="http://schemas.openxmlformats.org/officeDocument/2006/relationships/hyperlink" Target="http://en.wikipedia.org/wiki/Interface_(computer_science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animationfactory.com/en/search/close-up.html?&amp;oid=4951330&amp;s=1&amp;sc=1&amp;st=3213&amp;q=digital%20video%20cameras&amp;spage=1&amp;hoid=9ca0b3c1c205a922e428f81fc26d0200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hyperlink" Target="http://images.google.com/imgres?imgurl=http://www.autodigital.info/wp-content/uploads/2009/11/umazone-boasts-uma-hddv1-full-hd-compatible-digital-video-camera.jpg&amp;imgrefurl=http://www.autodigital.info/umazone-boasts-uma-hddv1-full-hd-compatible-digital-video-camera.html&amp;usg=__rZDuxOxGQxmlzyLi5kYWMXdPksE=&amp;h=299&amp;w=450&amp;sz=22&amp;hl=en&amp;start=3&amp;um=1&amp;tbnid=cTQxQ7eH5gQQ9M:&amp;tbnh=84&amp;tbnw=127&amp;prev=/images?q=latest+digital+video+cameras+2009&amp;hl=en&amp;safe=active&amp;um=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mage_sensor" TargetMode="External"/><Relationship Id="rId3" Type="http://schemas.openxmlformats.org/officeDocument/2006/relationships/hyperlink" Target="http://en.wikipedia.org/wiki/Video" TargetMode="External"/><Relationship Id="rId7" Type="http://schemas.openxmlformats.org/officeDocument/2006/relationships/hyperlink" Target="http://en.wikipedia.org/wiki/Electronics" TargetMode="External"/><Relationship Id="rId12" Type="http://schemas.openxmlformats.org/officeDocument/2006/relationships/image" Target="../media/image13.gif"/><Relationship Id="rId2" Type="http://schemas.openxmlformats.org/officeDocument/2006/relationships/hyperlink" Target="http://en.wikipedia.org/wiki/Camera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en.wikipedia.org/wiki/Digital_image" TargetMode="External"/><Relationship Id="rId11" Type="http://schemas.openxmlformats.org/officeDocument/2006/relationships/hyperlink" Target="http://www.animationfactory.com/en/search/close-up.html?&amp;oid=4951754&amp;s=1&amp;sc=1&amp;st=388&amp;q=digital%20%20cameras&amp;spage=1&amp;hoid=e66caf34bacfdf6ed800a7c3e09b95e8" TargetMode="External"/><Relationship Id="rId5" Type="http://schemas.openxmlformats.org/officeDocument/2006/relationships/hyperlink" Target="http://en.wikipedia.org/wiki/Digital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://en.wikipedia.org/wiki/Photograph" TargetMode="External"/><Relationship Id="rId9" Type="http://schemas.openxmlformats.org/officeDocument/2006/relationships/hyperlink" Target="http://images.google.com/imgres?imgurl=http://www.pma-show.com/news_images/0566_sony-digital-cameras.jpg&amp;imgrefurl=http://www.pma-show.com/0566/sony/events/digital-cameras/&amp;usg=__D9fmDD6LLScz-K5FGzT7qLeeDOw=&amp;h=467&amp;w=466&amp;sz=76&amp;hl=en&amp;start=8&amp;um=1&amp;tbnid=yT3AQvX1ymI36M:&amp;tbnh=128&amp;tbnw=128&amp;prev=/images?q=sony+latest+digital++cameras+2009&amp;hl=en&amp;safe=active&amp;um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ata_storage_device" TargetMode="External"/><Relationship Id="rId2" Type="http://schemas.openxmlformats.org/officeDocument/2006/relationships/hyperlink" Target="http://en.wikipedia.org/wiki/Flash_memory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hyperlink" Target="http://images.google.com/imgres?imgurl=http://www.ohgizmo.com/wp-content/uploads/2009/09/sony_microvault.jpg&amp;imgrefurl=http://www.ohgizmo.com/tag/usb-flash-drive/page/2/&amp;usg=__SP2rjYHyjaTmrW7oqZeDH0TMOHc=&amp;h=501&amp;w=500&amp;sz=58&amp;hl=en&amp;start=11&amp;um=1&amp;tbnid=bB0thZBM-fspLM:&amp;tbnh=130&amp;tbnw=130&amp;prev=/images?q=sony+latest+flash+drives+2009&amp;hl=en&amp;safe=active&amp;um=1" TargetMode="External"/><Relationship Id="rId4" Type="http://schemas.openxmlformats.org/officeDocument/2006/relationships/hyperlink" Target="http://en.wikipedia.org/wiki/US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201" y="662656"/>
            <a:ext cx="9755187" cy="2766528"/>
          </a:xfrm>
        </p:spPr>
        <p:txBody>
          <a:bodyPr/>
          <a:lstStyle/>
          <a:p>
            <a:r>
              <a:rPr lang="en-GB" dirty="0"/>
              <a:t>Gadgets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1804" y="1905000"/>
            <a:ext cx="5826718" cy="2590800"/>
          </a:xfrm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endParaRPr lang="en-GB" b="1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 advTm="5000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7994374" y="824947"/>
            <a:ext cx="2438400" cy="1752600"/>
          </a:xfrm>
          <a:prstGeom prst="wedgeEllipseCallou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4">
                <a:lumMod val="40000"/>
                <a:lumOff val="60000"/>
                <a:alpha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39C56A-6524-4B17-80ED-66541DE5B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335" y="2839701"/>
            <a:ext cx="2057400" cy="2219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68DB4-8BB6-D214-67E9-A591B5FDE928}"/>
              </a:ext>
            </a:extLst>
          </p:cNvPr>
          <p:cNvSpPr txBox="1"/>
          <p:nvPr/>
        </p:nvSpPr>
        <p:spPr>
          <a:xfrm>
            <a:off x="2400300" y="1985307"/>
            <a:ext cx="64239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cap="all" dirty="0">
                <a:solidFill>
                  <a:srgbClr val="B80E0F"/>
                </a:solidFill>
                <a:latin typeface="Impact" panose="020B0806030902050204"/>
                <a:ea typeface="+mj-ea"/>
                <a:cs typeface="+mj-cs"/>
              </a:rPr>
              <a:t>Thank </a:t>
            </a:r>
            <a:r>
              <a:rPr kumimoji="0" lang="en-GB" sz="5400" b="0" i="0" u="none" strike="noStrike" kern="1200" cap="all" spc="0" normalizeH="0" baseline="0" noProof="0" dirty="0" err="1">
                <a:ln>
                  <a:noFill/>
                </a:ln>
                <a:solidFill>
                  <a:srgbClr val="B80E0F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YOu</a:t>
            </a:r>
            <a:r>
              <a:rPr kumimoji="0" lang="en-GB" sz="5400" b="0" i="0" u="none" strike="noStrike" kern="1200" cap="all" spc="0" normalizeH="0" baseline="0" noProof="0" dirty="0">
                <a:ln>
                  <a:noFill/>
                </a:ln>
                <a:solidFill>
                  <a:srgbClr val="B80E0F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 .</a:t>
            </a:r>
            <a:endParaRPr lang="en-IN" dirty="0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3C3BD2-4448-2711-295D-6655B28D8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2400" dirty="0">
                <a:solidFill>
                  <a:srgbClr val="202124"/>
                </a:solidFill>
                <a:latin typeface="arial" panose="020B0604020202020204" pitchFamily="34" charset="0"/>
              </a:rPr>
              <a:t>A gadget is </a:t>
            </a:r>
            <a:r>
              <a:rPr lang="en-GB" sz="2400" b="1" dirty="0">
                <a:solidFill>
                  <a:srgbClr val="202124"/>
                </a:solidFill>
                <a:latin typeface="arial" panose="020B0604020202020204" pitchFamily="34" charset="0"/>
              </a:rPr>
              <a:t>a mechanical device or any ingenious article</a:t>
            </a:r>
            <a:r>
              <a:rPr lang="en-GB" sz="2400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</a:p>
          <a:p>
            <a:endParaRPr lang="en-GB" sz="24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n-GB" sz="2400" dirty="0">
                <a:solidFill>
                  <a:srgbClr val="202124"/>
                </a:solidFill>
                <a:latin typeface="arial" panose="020B0604020202020204" pitchFamily="34" charset="0"/>
              </a:rPr>
              <a:t> Gadgets are sometimes referred to as gizmos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CE30C0-2FDA-46BD-BFCC-A1B011C77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450" y="152401"/>
            <a:ext cx="2095500" cy="2181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Peripherals</a:t>
            </a:r>
            <a:r>
              <a:rPr lang="en-GB" sz="2400" dirty="0"/>
              <a:t> are input, output, and storage devices that are connected to a computer externally.</a:t>
            </a:r>
          </a:p>
          <a:p>
            <a:endParaRPr lang="en-GB" sz="2400" dirty="0"/>
          </a:p>
          <a:p>
            <a:r>
              <a:rPr lang="en-GB" sz="2400" dirty="0"/>
              <a:t>These gadgets such as 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scanners, digital cameras</a:t>
            </a:r>
            <a:r>
              <a:rPr lang="en-GB" sz="2400" dirty="0"/>
              <a:t>,  and 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CD drives </a:t>
            </a:r>
            <a:r>
              <a:rPr lang="en-GB" sz="2400" dirty="0"/>
              <a:t>allow a computer to perform more function and increase the value of computers in businesses, schools, and homes.</a:t>
            </a:r>
          </a:p>
        </p:txBody>
      </p:sp>
      <p:pic>
        <p:nvPicPr>
          <p:cNvPr id="4" name="Picture 2" descr="CD-rom Drive Opening and Closing Animated Clipar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1600200" cy="213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067800" y="0"/>
            <a:ext cx="1600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067800" y="1752600"/>
            <a:ext cx="1600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03" y="174629"/>
            <a:ext cx="6629400" cy="1143000"/>
          </a:xfrm>
        </p:spPr>
        <p:txBody>
          <a:bodyPr/>
          <a:lstStyle/>
          <a:p>
            <a:r>
              <a:rPr lang="en-GB" dirty="0"/>
              <a:t>Examples of Gadgets: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443" y="2044232"/>
            <a:ext cx="10396883" cy="3311189"/>
          </a:xfrm>
        </p:spPr>
        <p:txBody>
          <a:bodyPr/>
          <a:lstStyle/>
          <a:p>
            <a:pPr algn="l"/>
            <a:r>
              <a:rPr lang="en-GB" sz="2400" dirty="0">
                <a:solidFill>
                  <a:srgbClr val="4D5156"/>
                </a:solidFill>
                <a:latin typeface="arial" panose="020B0604020202020204" pitchFamily="34" charset="0"/>
              </a:rPr>
              <a:t>A </a:t>
            </a:r>
            <a:r>
              <a:rPr lang="en-GB" sz="2400" b="1" dirty="0">
                <a:solidFill>
                  <a:srgbClr val="5F6368"/>
                </a:solidFill>
                <a:latin typeface="arial" panose="020B0604020202020204" pitchFamily="34" charset="0"/>
              </a:rPr>
              <a:t>smartwatch</a:t>
            </a:r>
            <a:r>
              <a:rPr lang="en-GB" sz="2400" dirty="0">
                <a:solidFill>
                  <a:srgbClr val="4D5156"/>
                </a:solidFill>
                <a:latin typeface="arial" panose="020B0604020202020204" pitchFamily="34" charset="0"/>
              </a:rPr>
              <a:t> is a wearable computer in the form of a watch; </a:t>
            </a:r>
          </a:p>
          <a:p>
            <a:pPr algn="l"/>
            <a:r>
              <a:rPr lang="en-GB" sz="2400" dirty="0">
                <a:solidFill>
                  <a:srgbClr val="4D5156"/>
                </a:solidFill>
                <a:latin typeface="arial" panose="020B0604020202020204" pitchFamily="34" charset="0"/>
              </a:rPr>
              <a:t>modern smartwatches provide a local touchscreen interface for daily use</a:t>
            </a:r>
          </a:p>
          <a:p>
            <a:pPr marL="0" indent="0">
              <a:buNone/>
            </a:pPr>
            <a:b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48477" y="1109431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n-GB" sz="4000" spc="200" dirty="0">
                <a:latin typeface="+mj-lt"/>
                <a:ea typeface="+mj-ea"/>
                <a:cs typeface="+mj-cs"/>
              </a:rPr>
              <a:t>Smart Watch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2D4B3-45FC-490D-A5D5-7109F3817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144" y="3925698"/>
            <a:ext cx="1503794" cy="16146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C03B2F-BACB-49A4-A6DF-F108A25D0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646" y="3959221"/>
            <a:ext cx="2886075" cy="1581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84" y="215832"/>
            <a:ext cx="10396882" cy="1151965"/>
          </a:xfrm>
        </p:spPr>
        <p:txBody>
          <a:bodyPr/>
          <a:lstStyle/>
          <a:p>
            <a:r>
              <a:rPr lang="en-GB" dirty="0"/>
              <a:t>Handheld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784" y="1015142"/>
            <a:ext cx="6957392" cy="4517363"/>
          </a:xfrm>
        </p:spPr>
        <p:txBody>
          <a:bodyPr>
            <a:normAutofit/>
          </a:bodyPr>
          <a:lstStyle/>
          <a:p>
            <a:r>
              <a:rPr lang="en-US" sz="2400" dirty="0"/>
              <a:t>A mobile</a:t>
            </a:r>
            <a:r>
              <a:rPr lang="en-US" sz="2400" b="1" dirty="0"/>
              <a:t> </a:t>
            </a:r>
            <a:r>
              <a:rPr lang="en-US" sz="2400" dirty="0"/>
              <a:t> (also known as cellphone</a:t>
            </a:r>
            <a:r>
              <a:rPr lang="en-US" sz="2400" b="1" dirty="0"/>
              <a:t> </a:t>
            </a:r>
            <a:r>
              <a:rPr lang="en-US" sz="2400" dirty="0"/>
              <a:t>, handheld</a:t>
            </a:r>
            <a:r>
              <a:rPr lang="en-US" sz="2400" b="1" dirty="0"/>
              <a:t> </a:t>
            </a:r>
            <a:r>
              <a:rPr lang="en-US" sz="2400" dirty="0"/>
              <a:t>device, handheld</a:t>
            </a:r>
            <a:r>
              <a:rPr lang="en-US" sz="2400" b="1" dirty="0"/>
              <a:t> </a:t>
            </a:r>
            <a:r>
              <a:rPr lang="en-US" sz="2400" dirty="0"/>
              <a:t>computer, "Palmtop" or simply handheld</a:t>
            </a:r>
            <a:r>
              <a:rPr lang="en-US" sz="2400" b="1" dirty="0"/>
              <a:t>)</a:t>
            </a:r>
            <a:r>
              <a:rPr lang="en-US" sz="2400" dirty="0"/>
              <a:t> is a pocket-sized computing device, typically having a display screen with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2" action="ppaction://hlinkfile" tooltip="Touch down"/>
              </a:rPr>
              <a:t>touch</a:t>
            </a:r>
            <a:r>
              <a:rPr lang="en-US" sz="2400" dirty="0"/>
              <a:t> input or a miniature keyboard. </a:t>
            </a:r>
          </a:p>
          <a:p>
            <a:r>
              <a:rPr lang="en-US" sz="2400" dirty="0"/>
              <a:t>In the case of the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3" action="ppaction://hlinkfile" tooltip="Personal digital assistant"/>
              </a:rPr>
              <a:t>personal digital assistant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(PDA) the input and output are combined into a touch-screen </a:t>
            </a:r>
            <a:r>
              <a:rPr lang="en-US" sz="2400" dirty="0">
                <a:hlinkClick r:id="rId4" action="ppaction://hlinkfile" tooltip="Interface (computer science)"/>
              </a:rPr>
              <a:t>interface</a:t>
            </a:r>
            <a:r>
              <a:rPr lang="en-US" sz="2400" dirty="0"/>
              <a:t>.</a:t>
            </a:r>
          </a:p>
        </p:txBody>
      </p:sp>
      <p:pic>
        <p:nvPicPr>
          <p:cNvPr id="2056" name="Picture 8" descr="Stylus Touching PDA Animated Clipar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8121" y="210557"/>
            <a:ext cx="2117296" cy="211729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82458" y="3273823"/>
            <a:ext cx="2117297" cy="20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19" y="147918"/>
            <a:ext cx="10396882" cy="1151965"/>
          </a:xfrm>
        </p:spPr>
        <p:txBody>
          <a:bodyPr/>
          <a:lstStyle/>
          <a:p>
            <a:r>
              <a:rPr lang="en-GB" dirty="0"/>
              <a:t>Digital Video Cameras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54" y="1242248"/>
            <a:ext cx="7875104" cy="3311189"/>
          </a:xfrm>
        </p:spPr>
        <p:txBody>
          <a:bodyPr>
            <a:normAutofit/>
          </a:bodyPr>
          <a:lstStyle/>
          <a:p>
            <a:pPr algn="l"/>
            <a:endParaRPr lang="en-GB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GB" sz="2400" dirty="0">
                <a:solidFill>
                  <a:srgbClr val="4D5156"/>
                </a:solidFill>
                <a:latin typeface="arial" panose="020B0604020202020204" pitchFamily="34" charset="0"/>
              </a:rPr>
              <a:t>A </a:t>
            </a:r>
            <a:r>
              <a:rPr lang="en-GB" sz="2400" b="1" dirty="0">
                <a:solidFill>
                  <a:srgbClr val="5F6368"/>
                </a:solidFill>
                <a:latin typeface="arial" panose="020B0604020202020204" pitchFamily="34" charset="0"/>
              </a:rPr>
              <a:t>digital video camera</a:t>
            </a:r>
            <a:r>
              <a:rPr lang="en-GB" sz="2400" dirty="0">
                <a:solidFill>
                  <a:srgbClr val="4D5156"/>
                </a:solidFill>
                <a:latin typeface="arial" panose="020B0604020202020204" pitchFamily="34" charset="0"/>
              </a:rPr>
              <a:t> (DVCAM) is a device that captures motion picture information from live environments, encoding it into data that can be decoded </a:t>
            </a:r>
          </a:p>
          <a:p>
            <a:pPr marL="0" indent="0">
              <a:buNone/>
            </a:pPr>
            <a:endParaRPr lang="en-GB" sz="24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GB" sz="2400" dirty="0"/>
          </a:p>
        </p:txBody>
      </p:sp>
      <p:pic>
        <p:nvPicPr>
          <p:cNvPr id="2050" name="Picture 2" descr="Video Camera with Flashing Light Animated Clipar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0220" y="1209844"/>
            <a:ext cx="2219153" cy="2219156"/>
          </a:xfrm>
          <a:prstGeom prst="rect">
            <a:avLst/>
          </a:prstGeom>
          <a:noFill/>
        </p:spPr>
      </p:pic>
      <p:pic>
        <p:nvPicPr>
          <p:cNvPr id="2052" name="Picture 4" descr="http://t1.gstatic.com/images?q=tbn:cTQxQ7eH5gQQ9M%3Ahttp://www.autodigital.info/wp-content/uploads/2009/11/umazone-boasts-uma-hddv1-full-hd-compatible-digital-video-camer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5460" y="3279915"/>
            <a:ext cx="2627243" cy="214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4117"/>
            <a:ext cx="10396882" cy="1151965"/>
          </a:xfrm>
        </p:spPr>
        <p:txBody>
          <a:bodyPr/>
          <a:lstStyle/>
          <a:p>
            <a:r>
              <a:rPr lang="en-GB" dirty="0"/>
              <a:t>Digital Cameras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260" y="800100"/>
            <a:ext cx="7967869" cy="3599622"/>
          </a:xfrm>
        </p:spPr>
        <p:txBody>
          <a:bodyPr>
            <a:normAutofit/>
          </a:bodyPr>
          <a:lstStyle/>
          <a:p>
            <a:r>
              <a:rPr lang="en-US" sz="2400" dirty="0"/>
              <a:t>A digital</a:t>
            </a:r>
            <a:r>
              <a:rPr lang="en-US" sz="2400" b="1" dirty="0"/>
              <a:t> </a:t>
            </a:r>
            <a:r>
              <a:rPr lang="en-US" sz="2400" dirty="0"/>
              <a:t>camera (also digicam or camera for short) is a </a:t>
            </a:r>
            <a:r>
              <a:rPr lang="en-US" sz="2400" dirty="0">
                <a:hlinkClick r:id="rId2" action="ppaction://hlinkfile" tooltip="Camera"/>
              </a:rPr>
              <a:t>camera</a:t>
            </a:r>
            <a:r>
              <a:rPr lang="en-US" sz="2400" dirty="0"/>
              <a:t> that takes </a:t>
            </a:r>
            <a:r>
              <a:rPr lang="en-US" sz="2400" dirty="0">
                <a:hlinkClick r:id="rId3" action="ppaction://hlinkfile" tooltip="Video"/>
              </a:rPr>
              <a:t>video</a:t>
            </a:r>
            <a:r>
              <a:rPr lang="en-US" sz="2400" dirty="0"/>
              <a:t> or still </a:t>
            </a:r>
            <a:r>
              <a:rPr lang="en-US" sz="2400" dirty="0">
                <a:hlinkClick r:id="rId4" action="ppaction://hlinkfile" tooltip="Photograph"/>
              </a:rPr>
              <a:t>photographs</a:t>
            </a:r>
            <a:r>
              <a:rPr lang="en-US" sz="2400" dirty="0"/>
              <a:t>, or both, </a:t>
            </a:r>
            <a:r>
              <a:rPr lang="en-US" sz="2400" dirty="0">
                <a:hlinkClick r:id="rId5" action="ppaction://hlinkfile" tooltip="Digital"/>
              </a:rPr>
              <a:t>digitally</a:t>
            </a:r>
            <a:r>
              <a:rPr lang="en-US" sz="2400" dirty="0"/>
              <a:t> by recording </a:t>
            </a:r>
            <a:r>
              <a:rPr lang="en-US" sz="2400" dirty="0">
                <a:hlinkClick r:id="rId6" action="ppaction://hlinkfile" tooltip="Digital image"/>
              </a:rPr>
              <a:t>images</a:t>
            </a:r>
            <a:r>
              <a:rPr lang="en-US" sz="2400" dirty="0"/>
              <a:t> via an </a:t>
            </a:r>
            <a:r>
              <a:rPr lang="en-US" sz="2400" dirty="0">
                <a:hlinkClick r:id="rId7" action="ppaction://hlinkfile" tooltip="Electronics"/>
              </a:rPr>
              <a:t>electronic</a:t>
            </a:r>
            <a:r>
              <a:rPr lang="en-US" sz="2400" dirty="0"/>
              <a:t> </a:t>
            </a:r>
            <a:r>
              <a:rPr lang="en-US" sz="2400" dirty="0">
                <a:hlinkClick r:id="rId8" action="ppaction://hlinkfile" tooltip="Image sensor"/>
              </a:rPr>
              <a:t>image sensor</a:t>
            </a:r>
            <a:r>
              <a:rPr lang="en-US" sz="2400" dirty="0"/>
              <a:t>.</a:t>
            </a:r>
          </a:p>
        </p:txBody>
      </p:sp>
      <p:pic>
        <p:nvPicPr>
          <p:cNvPr id="21506" name="Picture 2" descr="http://t0.gstatic.com/images?q=tbn:yT3AQvX1ymI36M%3Ahttp://www.pma-show.com/news_images/0566_sony-digital-cameras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67968" y="2904711"/>
            <a:ext cx="2522886" cy="2321057"/>
          </a:xfrm>
          <a:prstGeom prst="rect">
            <a:avLst/>
          </a:prstGeom>
          <a:noFill/>
        </p:spPr>
      </p:pic>
      <p:pic>
        <p:nvPicPr>
          <p:cNvPr id="21508" name="Picture 4" descr="Antique camera opening and closing Animated Clipart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85193" y="373979"/>
            <a:ext cx="2099643" cy="2004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2217"/>
            <a:ext cx="10396882" cy="1151965"/>
          </a:xfrm>
        </p:spPr>
        <p:txBody>
          <a:bodyPr/>
          <a:lstStyle/>
          <a:p>
            <a:r>
              <a:rPr lang="en-GB" dirty="0"/>
              <a:t>U.S.B </a:t>
            </a:r>
            <a:r>
              <a:rPr lang="en-GB" dirty="0">
                <a:latin typeface="+mn-lt"/>
              </a:rPr>
              <a:t>(Flash Drive)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262" y="1414182"/>
            <a:ext cx="7875104" cy="3367023"/>
          </a:xfrm>
        </p:spPr>
        <p:txBody>
          <a:bodyPr>
            <a:normAutofit/>
          </a:bodyPr>
          <a:lstStyle/>
          <a:p>
            <a:r>
              <a:rPr lang="en-US" sz="2400" dirty="0"/>
              <a:t>A USB</a:t>
            </a:r>
            <a:r>
              <a:rPr lang="en-US" sz="2400" b="1" dirty="0"/>
              <a:t> </a:t>
            </a:r>
            <a:r>
              <a:rPr lang="en-US" sz="2400" dirty="0"/>
              <a:t>flash</a:t>
            </a:r>
            <a:r>
              <a:rPr lang="en-US" sz="2400" b="1" dirty="0"/>
              <a:t> </a:t>
            </a:r>
            <a:r>
              <a:rPr lang="en-US" sz="2400" dirty="0"/>
              <a:t>drive consists of </a:t>
            </a:r>
            <a:r>
              <a:rPr lang="en-US" sz="2400" dirty="0">
                <a:hlinkClick r:id="rId2" action="ppaction://hlinkfile" tooltip="Flash memory"/>
              </a:rPr>
              <a:t>flash memory</a:t>
            </a:r>
            <a:r>
              <a:rPr lang="en-US" sz="2400" dirty="0"/>
              <a:t> </a:t>
            </a:r>
            <a:r>
              <a:rPr lang="en-US" sz="2400" dirty="0">
                <a:hlinkClick r:id="rId3" action="ppaction://hlinkfile" tooltip="Data storage device"/>
              </a:rPr>
              <a:t>data storage device</a:t>
            </a:r>
            <a:r>
              <a:rPr lang="en-US" sz="2400" dirty="0"/>
              <a:t> integrated with a </a:t>
            </a:r>
            <a:r>
              <a:rPr lang="en-US" sz="2400" dirty="0">
                <a:hlinkClick r:id="rId4" action="ppaction://hlinkfile" tooltip="USB"/>
              </a:rPr>
              <a:t>USB</a:t>
            </a:r>
            <a:r>
              <a:rPr lang="en-US" sz="2400" dirty="0"/>
              <a:t> (Universal Serial Bus) </a:t>
            </a:r>
          </a:p>
          <a:p>
            <a:endParaRPr lang="en-US" sz="2400" dirty="0"/>
          </a:p>
          <a:p>
            <a:r>
              <a:rPr lang="en-US" sz="2400" dirty="0"/>
              <a:t> USB flash drives are typically removable and rewritable.</a:t>
            </a:r>
          </a:p>
          <a:p>
            <a:endParaRPr lang="en-GB" dirty="0"/>
          </a:p>
        </p:txBody>
      </p:sp>
      <p:pic>
        <p:nvPicPr>
          <p:cNvPr id="22530" name="Picture 2" descr="http://t1.gstatic.com/images?q=tbn:bB0thZBM-fspLM%3Ahttp://www.ohgizmo.com/wp-content/uploads/2009/09/sony_microvaul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9844" y="1504117"/>
            <a:ext cx="3060970" cy="2816092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rot="5400000">
            <a:off x="9411494" y="723106"/>
            <a:ext cx="228600" cy="1588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275</Words>
  <Application>Microsoft Office PowerPoint</Application>
  <PresentationFormat>Widescreen</PresentationFormat>
  <Paragraphs>29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</vt:lpstr>
      <vt:lpstr>Calibri</vt:lpstr>
      <vt:lpstr>Impact</vt:lpstr>
      <vt:lpstr>Main Event</vt:lpstr>
      <vt:lpstr>Gadgets</vt:lpstr>
      <vt:lpstr>   </vt:lpstr>
      <vt:lpstr>PowerPoint Presentation</vt:lpstr>
      <vt:lpstr>Gadgets</vt:lpstr>
      <vt:lpstr>Examples of Gadgets:</vt:lpstr>
      <vt:lpstr>Handheld Computers</vt:lpstr>
      <vt:lpstr>Digital Video Cameras</vt:lpstr>
      <vt:lpstr>Digital Cameras</vt:lpstr>
      <vt:lpstr>U.S.B (Flash Drive)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Fareesa</dc:creator>
  <cp:lastModifiedBy>Asad ahmed</cp:lastModifiedBy>
  <cp:revision>2</cp:revision>
  <dcterms:created xsi:type="dcterms:W3CDTF">2022-09-10T11:42:56Z</dcterms:created>
  <dcterms:modified xsi:type="dcterms:W3CDTF">2022-09-23T17:36:59Z</dcterms:modified>
</cp:coreProperties>
</file>