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64" r:id="rId6"/>
    <p:sldId id="265" r:id="rId7"/>
    <p:sldId id="263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06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9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8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85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9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3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96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08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46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DC47E1-3425-4365-8C87-241F202BBBD9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63FF64-1440-422D-8DF8-0BEC4A7BC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8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2751-B885-9D76-6D82-41AE8579D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7200">
                <a:cs typeface="Times New Roman" panose="02020603050405020304" pitchFamily="18" charset="0"/>
              </a:rPr>
              <a:t>Hardware </a:t>
            </a:r>
            <a:r>
              <a:rPr lang="en-US" altLang="en-US" sz="7200" dirty="0">
                <a:cs typeface="Times New Roman" panose="02020603050405020304" pitchFamily="18" charset="0"/>
              </a:rPr>
              <a:t>and Software</a:t>
            </a:r>
            <a:br>
              <a:rPr lang="en-US" altLang="en-US" sz="7200" dirty="0"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CF395-30C7-D26E-768B-47F334A23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8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642B6FF-8F88-88B2-CA29-C5A604007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mixHeavy" pitchFamily="2" charset="0"/>
                <a:cs typeface="Arial" panose="020B0604020202020204" pitchFamily="34" charset="0"/>
              </a:rPr>
              <a:t>Parts of a computer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3107B986-A69D-8F35-250E-8CAAD9C994D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133600" y="2160589"/>
            <a:ext cx="3087688" cy="3881437"/>
          </a:xfrm>
        </p:spPr>
        <p:txBody>
          <a:bodyPr/>
          <a:lstStyle/>
          <a:p>
            <a:pPr eaLnBrk="1" hangingPunct="1"/>
            <a:endParaRPr lang="en-GB" altLang="en-US"/>
          </a:p>
        </p:txBody>
      </p:sp>
      <p:pic>
        <p:nvPicPr>
          <p:cNvPr id="13316" name="Picture 19" descr="j0205582">
            <a:extLst>
              <a:ext uri="{FF2B5EF4-FFF2-40B4-BE49-F238E27FC236}">
                <a16:creationId xmlns:a16="http://schemas.microsoft.com/office/drawing/2014/main" id="{133A14BF-44AB-9D7C-4724-20A1AEA4DD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8" y="1824039"/>
            <a:ext cx="4464050" cy="4097337"/>
          </a:xfrm>
        </p:spPr>
      </p:pic>
      <p:sp>
        <p:nvSpPr>
          <p:cNvPr id="13317" name="Line 20">
            <a:extLst>
              <a:ext uri="{FF2B5EF4-FFF2-40B4-BE49-F238E27FC236}">
                <a16:creationId xmlns:a16="http://schemas.microsoft.com/office/drawing/2014/main" id="{EAE82778-B070-A805-C6CE-7D986FBE2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5157788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21">
            <a:extLst>
              <a:ext uri="{FF2B5EF4-FFF2-40B4-BE49-F238E27FC236}">
                <a16:creationId xmlns:a16="http://schemas.microsoft.com/office/drawing/2014/main" id="{7E91BF2B-1BA2-CA3C-8EBB-6AFF917F7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6" y="3500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22">
            <a:extLst>
              <a:ext uri="{FF2B5EF4-FFF2-40B4-BE49-F238E27FC236}">
                <a16:creationId xmlns:a16="http://schemas.microsoft.com/office/drawing/2014/main" id="{0EAB38CA-6A3C-3CC3-0106-E9D438EC6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479742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Text Box 23">
            <a:extLst>
              <a:ext uri="{FF2B5EF4-FFF2-40B4-BE49-F238E27FC236}">
                <a16:creationId xmlns:a16="http://schemas.microsoft.com/office/drawing/2014/main" id="{CE7A379D-3AF3-4824-74CB-59C690CF0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4" y="4760913"/>
            <a:ext cx="12969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CPU  keyboard</a:t>
            </a:r>
          </a:p>
        </p:txBody>
      </p:sp>
      <p:sp>
        <p:nvSpPr>
          <p:cNvPr id="13321" name="Text Box 24">
            <a:extLst>
              <a:ext uri="{FF2B5EF4-FFF2-40B4-BE49-F238E27FC236}">
                <a16:creationId xmlns:a16="http://schemas.microsoft.com/office/drawing/2014/main" id="{760B4AD6-EF03-59FB-3E6C-EC60A6DD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9" y="4467226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Mouse</a:t>
            </a:r>
          </a:p>
        </p:txBody>
      </p:sp>
      <p:sp>
        <p:nvSpPr>
          <p:cNvPr id="13322" name="Text Box 25">
            <a:extLst>
              <a:ext uri="{FF2B5EF4-FFF2-40B4-BE49-F238E27FC236}">
                <a16:creationId xmlns:a16="http://schemas.microsoft.com/office/drawing/2014/main" id="{30ECD67A-D9E3-9699-D371-8AFAFC03A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41663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Monitor</a:t>
            </a:r>
          </a:p>
        </p:txBody>
      </p:sp>
      <p:pic>
        <p:nvPicPr>
          <p:cNvPr id="13323" name="Picture 30" descr="j0285750">
            <a:extLst>
              <a:ext uri="{FF2B5EF4-FFF2-40B4-BE49-F238E27FC236}">
                <a16:creationId xmlns:a16="http://schemas.microsoft.com/office/drawing/2014/main" id="{9BA7BFDA-47F6-FF40-77F3-998548CA0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5373689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32" descr="j0292982">
            <a:extLst>
              <a:ext uri="{FF2B5EF4-FFF2-40B4-BE49-F238E27FC236}">
                <a16:creationId xmlns:a16="http://schemas.microsoft.com/office/drawing/2014/main" id="{3D17291A-64FE-2BA6-1C35-7211FE036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5084764"/>
            <a:ext cx="14033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7DA81EF-6F6F-D219-390C-F05BD2AB7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7B9899"/>
              </a:solidFill>
              <a:cs typeface="Arial" panose="020B0604020202020204" pitchFamily="34" charset="0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F1FD938E-CED9-76D8-8F0E-28BD12E396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dirty="0">
                <a:cs typeface="Times New Roman" panose="02020603050405020304" pitchFamily="18" charset="0"/>
              </a:rPr>
              <a:t>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dirty="0">
                <a:cs typeface="Times New Roman" panose="02020603050405020304" pitchFamily="18" charset="0"/>
              </a:rPr>
              <a:t>         Hardware and Software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C2A5B2-E885-05AE-75FF-2231CDA57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omixHeavy" pitchFamily="2" charset="0"/>
                <a:cs typeface="Arial" panose="020B0604020202020204" pitchFamily="34" charset="0"/>
              </a:rPr>
              <a:t>Hardware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A4EF0A4-35DC-459B-4295-DAFA0DDC3D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1" y="1412875"/>
            <a:ext cx="6348413" cy="462915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Hardware are the physical parts of the computer that we can see and touch.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Hardware parts allow us to receive and enter data into the computer.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hardware are:-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6" name="printer2">
            <a:extLst>
              <a:ext uri="{FF2B5EF4-FFF2-40B4-BE49-F238E27FC236}">
                <a16:creationId xmlns:a16="http://schemas.microsoft.com/office/drawing/2014/main" id="{3A18D885-E487-D4EA-A4B6-10F5A642200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83563" y="4724401"/>
            <a:ext cx="1809750" cy="904875"/>
          </a:xfrm>
          <a:custGeom>
            <a:avLst/>
            <a:gdLst>
              <a:gd name="T0" fmla="*/ 10673 w 21600"/>
              <a:gd name="T1" fmla="*/ 0 h 21600"/>
              <a:gd name="T2" fmla="*/ 19186 w 21600"/>
              <a:gd name="T3" fmla="*/ 0 h 21600"/>
              <a:gd name="T4" fmla="*/ 21600 w 21600"/>
              <a:gd name="T5" fmla="*/ 4703 h 21600"/>
              <a:gd name="T6" fmla="*/ 21600 w 21600"/>
              <a:gd name="T7" fmla="*/ 10800 h 21600"/>
              <a:gd name="T8" fmla="*/ 21600 w 21600"/>
              <a:gd name="T9" fmla="*/ 16548 h 21600"/>
              <a:gd name="T10" fmla="*/ 18042 w 21600"/>
              <a:gd name="T11" fmla="*/ 21600 h 21600"/>
              <a:gd name="T12" fmla="*/ 10673 w 21600"/>
              <a:gd name="T13" fmla="*/ 21600 h 21600"/>
              <a:gd name="T14" fmla="*/ 3176 w 21600"/>
              <a:gd name="T15" fmla="*/ 21600 h 21600"/>
              <a:gd name="T16" fmla="*/ 0 w 21600"/>
              <a:gd name="T17" fmla="*/ 16548 h 21600"/>
              <a:gd name="T18" fmla="*/ 0 w 21600"/>
              <a:gd name="T19" fmla="*/ 10800 h 21600"/>
              <a:gd name="T20" fmla="*/ 0 w 21600"/>
              <a:gd name="T21" fmla="*/ 4703 h 21600"/>
              <a:gd name="T22" fmla="*/ 2414 w 21600"/>
              <a:gd name="T23" fmla="*/ 0 h 21600"/>
              <a:gd name="T24" fmla="*/ 1397 w 21600"/>
              <a:gd name="T25" fmla="*/ 23298 h 21600"/>
              <a:gd name="T26" fmla="*/ 20266 w 21600"/>
              <a:gd name="T27" fmla="*/ 311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gradFill rotWithShape="1">
            <a:gsLst>
              <a:gs pos="0">
                <a:srgbClr val="FF99FF"/>
              </a:gs>
              <a:gs pos="50000">
                <a:schemeClr val="accent1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77" name="scanner1">
            <a:extLst>
              <a:ext uri="{FF2B5EF4-FFF2-40B4-BE49-F238E27FC236}">
                <a16:creationId xmlns:a16="http://schemas.microsoft.com/office/drawing/2014/main" id="{AE2F2BDE-CFB7-959F-9439-6E2441183DF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087938" y="5589589"/>
            <a:ext cx="1809750" cy="904875"/>
          </a:xfrm>
          <a:custGeom>
            <a:avLst/>
            <a:gdLst>
              <a:gd name="T0" fmla="*/ 21600 w 21600"/>
              <a:gd name="T1" fmla="*/ 7200 h 21600"/>
              <a:gd name="T2" fmla="*/ 21600 w 21600"/>
              <a:gd name="T3" fmla="*/ 12695 h 21600"/>
              <a:gd name="T4" fmla="*/ 13925 w 21600"/>
              <a:gd name="T5" fmla="*/ 21600 h 21600"/>
              <a:gd name="T6" fmla="*/ 0 w 21600"/>
              <a:gd name="T7" fmla="*/ 11558 h 21600"/>
              <a:gd name="T8" fmla="*/ 0 w 21600"/>
              <a:gd name="T9" fmla="*/ 6063 h 21600"/>
              <a:gd name="T10" fmla="*/ 7456 w 21600"/>
              <a:gd name="T11" fmla="*/ 0 h 21600"/>
              <a:gd name="T12" fmla="*/ 18749 w 21600"/>
              <a:gd name="T13" fmla="*/ 947 h 21600"/>
              <a:gd name="T14" fmla="*/ 1425 w 21600"/>
              <a:gd name="T15" fmla="*/ 23068 h 21600"/>
              <a:gd name="T16" fmla="*/ 20312 w 21600"/>
              <a:gd name="T17" fmla="*/ 3093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gradFill rotWithShape="1">
            <a:gsLst>
              <a:gs pos="0">
                <a:srgbClr val="CCFF66"/>
              </a:gs>
              <a:gs pos="50000">
                <a:schemeClr val="accent1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78" name="monitor">
            <a:extLst>
              <a:ext uri="{FF2B5EF4-FFF2-40B4-BE49-F238E27FC236}">
                <a16:creationId xmlns:a16="http://schemas.microsoft.com/office/drawing/2014/main" id="{EDE7439E-18AE-4A9D-2AC4-FC9D1D33016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063750" y="4581525"/>
            <a:ext cx="1809750" cy="1809750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CC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9270B9B0-09D1-23D9-AAE1-395EB997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4868864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D07BD75-3EBD-9A79-32D0-EE3F65FF1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5805489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scanner</a:t>
            </a:r>
          </a:p>
        </p:txBody>
      </p:sp>
      <p:sp>
        <p:nvSpPr>
          <p:cNvPr id="6153" name="Text Box 10">
            <a:extLst>
              <a:ext uri="{FF2B5EF4-FFF2-40B4-BE49-F238E27FC236}">
                <a16:creationId xmlns:a16="http://schemas.microsoft.com/office/drawing/2014/main" id="{E1514AA4-15AD-FA7F-4E47-3B635044B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9" y="4292601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F81C776-5E3A-1609-C848-761CC5272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omixHeavy" pitchFamily="2" charset="0"/>
                <a:cs typeface="Arial" panose="020B0604020202020204" pitchFamily="34" charset="0"/>
              </a:rPr>
              <a:t>Software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0F8B3BB-BA63-83DC-EFE1-F1042CB41E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4" y="1341438"/>
            <a:ext cx="8207375" cy="511175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Software are the programs and instructions that tell the computer what to do.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We can see them but not touch them and feel them.</a:t>
            </a:r>
          </a:p>
          <a:p>
            <a:pPr eaLnBrk="1" hangingPunct="1"/>
            <a:endParaRPr lang="en-US" altLang="en-US">
              <a:latin typeface="CAC One Seventy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2B568B47-20E8-9F98-EF2B-4EAF596485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>
                <a:latin typeface="CAC One Seventy" pitchFamily="2" charset="0"/>
                <a:cs typeface="Times New Roman" panose="02020603050405020304" pitchFamily="18" charset="0"/>
              </a:rPr>
              <a:t>There are two types of software:-</a:t>
            </a:r>
            <a:br>
              <a:rPr lang="en-US" altLang="en-US">
                <a:latin typeface="CAC One Seventy" pitchFamily="2" charset="0"/>
                <a:cs typeface="Times New Roman" panose="02020603050405020304" pitchFamily="18" charset="0"/>
              </a:rPr>
            </a:br>
            <a:endParaRPr lang="en-GB" altLang="en-US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A38A304-DD38-1885-EF02-A7A257136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1" y="4051301"/>
            <a:ext cx="5827713" cy="109696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B71BCEF1-5BB7-54D7-5631-F2B7A37CE4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EE28C50-3A03-9205-4F7A-7EC345A4D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1" y="3933825"/>
            <a:ext cx="5827713" cy="1511300"/>
          </a:xfrm>
        </p:spPr>
        <p:txBody>
          <a:bodyPr rtlCol="0">
            <a:normAutofit fontScale="92500" lnSpcReduction="20000"/>
          </a:bodyPr>
          <a:lstStyle/>
          <a:p>
            <a:pPr algn="l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 it controls the overall activity of the computer. Some examples are Windows 98 </a:t>
            </a:r>
          </a:p>
          <a:p>
            <a:pPr algn="l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XP Professional.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BB075B9-B426-0867-EEC4-B3CFA4493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7B9899"/>
              </a:solidFill>
              <a:cs typeface="Arial" panose="020B0604020202020204" pitchFamily="34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310E7A5-C234-FAC2-1507-58C57A4B64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3F377A7-91F8-E6A8-7647-EED3EC35C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794000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Application software these are the normal programs that are used for a special purpose. some examples are Ms word and Ms paint.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F70F9E4-F1EB-4894-7617-832DD24C2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omixHeavy" pitchFamily="2" charset="0"/>
                <a:cs typeface="Arial" panose="020B0604020202020204" pitchFamily="34" charset="0"/>
              </a:rPr>
              <a:t>input devices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1914DC-74D2-C8A2-1200-EC2BF60286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C One Seventy" pitchFamily="2" charset="0"/>
                <a:cs typeface="Times New Roman" panose="02020603050405020304" pitchFamily="18" charset="0"/>
              </a:rPr>
              <a:t>input devices are the devices used to give in data to the computer. </a:t>
            </a:r>
          </a:p>
          <a:p>
            <a:pPr eaLnBrk="1" hangingPunct="1"/>
            <a:endParaRPr lang="en-US" altLang="en-US">
              <a:latin typeface="CAC One Seventy" pitchFamily="2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CAC One Seventy" pitchFamily="2" charset="0"/>
                <a:cs typeface="Times New Roman" panose="02020603050405020304" pitchFamily="18" charset="0"/>
              </a:rPr>
              <a:t>Some examples are:-</a:t>
            </a:r>
          </a:p>
          <a:p>
            <a:pPr eaLnBrk="1" hangingPunct="1">
              <a:buFontTx/>
              <a:buNone/>
            </a:pPr>
            <a:endParaRPr lang="en-US" altLang="en-US">
              <a:latin typeface="CAC One Seventy" pitchFamily="2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CAC One Seventy" pitchFamily="2" charset="0"/>
              <a:cs typeface="Times New Roman" panose="02020603050405020304" pitchFamily="18" charset="0"/>
            </a:endParaRPr>
          </a:p>
        </p:txBody>
      </p:sp>
      <p:sp>
        <p:nvSpPr>
          <p:cNvPr id="11268" name="scanner1">
            <a:extLst>
              <a:ext uri="{FF2B5EF4-FFF2-40B4-BE49-F238E27FC236}">
                <a16:creationId xmlns:a16="http://schemas.microsoft.com/office/drawing/2014/main" id="{8EA05C06-019C-7E77-238D-0009D0C91C8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927351" y="4149725"/>
            <a:ext cx="2447925" cy="1511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0 h 21600"/>
              <a:gd name="T12" fmla="*/ 2147483646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1425 w 21600"/>
              <a:gd name="T22" fmla="*/ 23068 h 21600"/>
              <a:gd name="T23" fmla="*/ 20312 w 21600"/>
              <a:gd name="T24" fmla="*/ 3093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gradFill rotWithShape="1">
            <a:gsLst>
              <a:gs pos="0">
                <a:srgbClr val="33CC33"/>
              </a:gs>
              <a:gs pos="50000">
                <a:srgbClr val="CCFF66"/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28AB9080-3267-40AE-BE9F-34DCFBE6D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4221164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Scanner</a:t>
            </a:r>
          </a:p>
        </p:txBody>
      </p:sp>
      <p:sp>
        <p:nvSpPr>
          <p:cNvPr id="11270" name="Oval 6">
            <a:extLst>
              <a:ext uri="{FF2B5EF4-FFF2-40B4-BE49-F238E27FC236}">
                <a16:creationId xmlns:a16="http://schemas.microsoft.com/office/drawing/2014/main" id="{DC8C6BB1-8D29-7357-6B6E-E38519E4B5B0}"/>
              </a:ext>
            </a:extLst>
          </p:cNvPr>
          <p:cNvSpPr>
            <a:spLocks noChangeArrowheads="1"/>
          </p:cNvSpPr>
          <p:nvPr/>
        </p:nvSpPr>
        <p:spPr bwMode="auto">
          <a:xfrm rot="20059355">
            <a:off x="6816726" y="4076700"/>
            <a:ext cx="792163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AC One Seventy" pitchFamily="2" charset="0"/>
              <a:cs typeface="Arial" panose="020B0604020202020204" pitchFamily="34" charset="0"/>
            </a:endParaRPr>
          </a:p>
        </p:txBody>
      </p:sp>
      <p:sp>
        <p:nvSpPr>
          <p:cNvPr id="11271" name="Arc 7">
            <a:extLst>
              <a:ext uri="{FF2B5EF4-FFF2-40B4-BE49-F238E27FC236}">
                <a16:creationId xmlns:a16="http://schemas.microsoft.com/office/drawing/2014/main" id="{990D1C93-9B1D-349C-AC24-564902E36D03}"/>
              </a:ext>
            </a:extLst>
          </p:cNvPr>
          <p:cNvSpPr>
            <a:spLocks/>
          </p:cNvSpPr>
          <p:nvPr/>
        </p:nvSpPr>
        <p:spPr bwMode="auto">
          <a:xfrm flipV="1">
            <a:off x="6816725" y="4254501"/>
            <a:ext cx="647700" cy="327025"/>
          </a:xfrm>
          <a:custGeom>
            <a:avLst/>
            <a:gdLst>
              <a:gd name="T0" fmla="*/ 0 w 21600"/>
              <a:gd name="T1" fmla="*/ 0 h 24474"/>
              <a:gd name="T2" fmla="*/ 2147483646 w 21600"/>
              <a:gd name="T3" fmla="*/ 780205459 h 24474"/>
              <a:gd name="T4" fmla="*/ 0 w 21600"/>
              <a:gd name="T5" fmla="*/ 688584904 h 24474"/>
              <a:gd name="T6" fmla="*/ 0 60000 65536"/>
              <a:gd name="T7" fmla="*/ 0 60000 65536"/>
              <a:gd name="T8" fmla="*/ 0 60000 65536"/>
              <a:gd name="T9" fmla="*/ 0 w 21600"/>
              <a:gd name="T10" fmla="*/ 0 h 24474"/>
              <a:gd name="T11" fmla="*/ 21600 w 21600"/>
              <a:gd name="T12" fmla="*/ 24474 h 24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61"/>
                  <a:pt x="21535" y="23521"/>
                  <a:pt x="21407" y="24473"/>
                </a:cubicBezTo>
              </a:path>
              <a:path w="21600" h="244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61"/>
                  <a:pt x="21535" y="23521"/>
                  <a:pt x="21407" y="2447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780AA4BF-B3F8-6DAA-E49E-CA71D71F7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4149726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Arc 9">
            <a:extLst>
              <a:ext uri="{FF2B5EF4-FFF2-40B4-BE49-F238E27FC236}">
                <a16:creationId xmlns:a16="http://schemas.microsoft.com/office/drawing/2014/main" id="{492ADB2F-552A-C948-0832-D3B389AD7347}"/>
              </a:ext>
            </a:extLst>
          </p:cNvPr>
          <p:cNvSpPr>
            <a:spLocks/>
          </p:cNvSpPr>
          <p:nvPr/>
        </p:nvSpPr>
        <p:spPr bwMode="auto">
          <a:xfrm>
            <a:off x="7464426" y="4941888"/>
            <a:ext cx="360363" cy="1655762"/>
          </a:xfrm>
          <a:custGeom>
            <a:avLst/>
            <a:gdLst>
              <a:gd name="T0" fmla="*/ 0 w 21600"/>
              <a:gd name="T1" fmla="*/ 0 h 21600"/>
              <a:gd name="T2" fmla="*/ 1673399028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35127046-A63B-110D-64B9-EF8BF8E95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789364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mouse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B23F5A-E71D-313C-978E-E73BA8557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  <a:latin typeface="ComixHeavy" pitchFamily="2" charset="0"/>
                <a:cs typeface="Arial" panose="020B0604020202020204" pitchFamily="34" charset="0"/>
              </a:rPr>
              <a:t>Output Devices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4BEA86-5B1B-18F8-AE7A-FAA42D18BD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C One Seventy" pitchFamily="2" charset="0"/>
                <a:cs typeface="Times New Roman" panose="02020603050405020304" pitchFamily="18" charset="0"/>
              </a:rPr>
              <a:t>Output devices are devices that receive data from the computer.</a:t>
            </a:r>
          </a:p>
          <a:p>
            <a:pPr marL="0" indent="0"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AC One Seventy" pitchFamily="2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C One Seventy" pitchFamily="2" charset="0"/>
                <a:cs typeface="Times New Roman" panose="02020603050405020304" pitchFamily="18" charset="0"/>
              </a:rPr>
              <a:t>Some examples are printer, monitor.</a:t>
            </a:r>
          </a:p>
        </p:txBody>
      </p:sp>
      <p:sp>
        <p:nvSpPr>
          <p:cNvPr id="6148" name="computr1">
            <a:extLst>
              <a:ext uri="{FF2B5EF4-FFF2-40B4-BE49-F238E27FC236}">
                <a16:creationId xmlns:a16="http://schemas.microsoft.com/office/drawing/2014/main" id="{94058642-7C6E-B59A-C8AC-410369F3A36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743700" y="4076700"/>
            <a:ext cx="1809750" cy="1809750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gradFill rotWithShape="1">
            <a:gsLst>
              <a:gs pos="0">
                <a:srgbClr val="66CCFF"/>
              </a:gs>
              <a:gs pos="5000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149" name="printer2">
            <a:extLst>
              <a:ext uri="{FF2B5EF4-FFF2-40B4-BE49-F238E27FC236}">
                <a16:creationId xmlns:a16="http://schemas.microsoft.com/office/drawing/2014/main" id="{446E4D45-BC33-1D7E-B07B-DE15D3B37D2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216275" y="3860801"/>
            <a:ext cx="2025650" cy="1368425"/>
          </a:xfrm>
          <a:custGeom>
            <a:avLst/>
            <a:gdLst>
              <a:gd name="T0" fmla="*/ 10673 w 21600"/>
              <a:gd name="T1" fmla="*/ 0 h 21600"/>
              <a:gd name="T2" fmla="*/ 19186 w 21600"/>
              <a:gd name="T3" fmla="*/ 0 h 21600"/>
              <a:gd name="T4" fmla="*/ 21600 w 21600"/>
              <a:gd name="T5" fmla="*/ 4703 h 21600"/>
              <a:gd name="T6" fmla="*/ 21600 w 21600"/>
              <a:gd name="T7" fmla="*/ 10800 h 21600"/>
              <a:gd name="T8" fmla="*/ 21600 w 21600"/>
              <a:gd name="T9" fmla="*/ 16548 h 21600"/>
              <a:gd name="T10" fmla="*/ 18042 w 21600"/>
              <a:gd name="T11" fmla="*/ 21600 h 21600"/>
              <a:gd name="T12" fmla="*/ 10673 w 21600"/>
              <a:gd name="T13" fmla="*/ 21600 h 21600"/>
              <a:gd name="T14" fmla="*/ 3176 w 21600"/>
              <a:gd name="T15" fmla="*/ 21600 h 21600"/>
              <a:gd name="T16" fmla="*/ 0 w 21600"/>
              <a:gd name="T17" fmla="*/ 16548 h 21600"/>
              <a:gd name="T18" fmla="*/ 0 w 21600"/>
              <a:gd name="T19" fmla="*/ 10800 h 21600"/>
              <a:gd name="T20" fmla="*/ 0 w 21600"/>
              <a:gd name="T21" fmla="*/ 4703 h 21600"/>
              <a:gd name="T22" fmla="*/ 2414 w 21600"/>
              <a:gd name="T23" fmla="*/ 0 h 21600"/>
              <a:gd name="T24" fmla="*/ 1397 w 21600"/>
              <a:gd name="T25" fmla="*/ 23298 h 21600"/>
              <a:gd name="T26" fmla="*/ 20266 w 21600"/>
              <a:gd name="T27" fmla="*/ 311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gradFill rotWithShape="1">
            <a:gsLst>
              <a:gs pos="0">
                <a:srgbClr val="339966"/>
              </a:gs>
              <a:gs pos="50000">
                <a:schemeClr val="folHlink"/>
              </a:gs>
              <a:gs pos="100000">
                <a:srgbClr val="33996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5198D401-F7B7-AA82-628B-F92A67C7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5516564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printer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74A42A52-F953-849F-5F47-2096D49B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3644901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AC One Seventy" pitchFamily="2" charset="0"/>
                <a:cs typeface="Arial" panose="020B0604020202020204" pitchFamily="34" charset="0"/>
              </a:rPr>
              <a:t>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</TotalTime>
  <Words>180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Berlin Sans FB</vt:lpstr>
      <vt:lpstr>CAC One Seventy</vt:lpstr>
      <vt:lpstr>Century Gothic</vt:lpstr>
      <vt:lpstr>ComixHeavy</vt:lpstr>
      <vt:lpstr>Garamond</vt:lpstr>
      <vt:lpstr>Times New Roman</vt:lpstr>
      <vt:lpstr>Wingdings 2</vt:lpstr>
      <vt:lpstr>Wingdings 3</vt:lpstr>
      <vt:lpstr>Savon</vt:lpstr>
      <vt:lpstr>Hardware and Software </vt:lpstr>
      <vt:lpstr>PowerPoint Presentation</vt:lpstr>
      <vt:lpstr>Hardware</vt:lpstr>
      <vt:lpstr>Software</vt:lpstr>
      <vt:lpstr>There are two types of software:- </vt:lpstr>
      <vt:lpstr>PowerPoint Presentation</vt:lpstr>
      <vt:lpstr>PowerPoint Presentation</vt:lpstr>
      <vt:lpstr>input devices</vt:lpstr>
      <vt:lpstr>Output Devices</vt:lpstr>
      <vt:lpstr>Parts of a computer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and Software </dc:title>
  <dc:creator>Fareesa</dc:creator>
  <cp:lastModifiedBy>Fareesa</cp:lastModifiedBy>
  <cp:revision>1</cp:revision>
  <dcterms:created xsi:type="dcterms:W3CDTF">2022-09-10T09:49:42Z</dcterms:created>
  <dcterms:modified xsi:type="dcterms:W3CDTF">2022-09-10T09:51:57Z</dcterms:modified>
</cp:coreProperties>
</file>