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33CC33"/>
    <a:srgbClr val="0000FF"/>
    <a:srgbClr val="FF00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2" autoAdjust="0"/>
    <p:restoredTop sz="95000" autoAdjust="0"/>
  </p:normalViewPr>
  <p:slideViewPr>
    <p:cSldViewPr>
      <p:cViewPr varScale="1">
        <p:scale>
          <a:sx n="68" d="100"/>
          <a:sy n="68" d="100"/>
        </p:scale>
        <p:origin x="14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BB7E23-CAB0-4318-819A-893456C508E6}" type="datetimeFigureOut">
              <a:rPr lang="en-US" smtClean="0"/>
              <a:pPr/>
              <a:t>9/24/2022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4199C-5501-4BAC-98D5-9FADF47B22A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13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04199C-5501-4BAC-98D5-9FADF47B22AA}"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E7C238-3EF4-45FC-B404-22FDE3E5C54A}" type="datetimeFigureOut">
              <a:rPr lang="en-US" smtClean="0"/>
              <a:pPr/>
              <a:t>9/24/2022</a:t>
            </a:fld>
            <a:endParaRPr lang="en-GB"/>
          </a:p>
        </p:txBody>
      </p:sp>
      <p:sp>
        <p:nvSpPr>
          <p:cNvPr id="5" name="Footer Placeholder 4"/>
          <p:cNvSpPr>
            <a:spLocks noGrp="1"/>
          </p:cNvSpPr>
          <p:nvPr>
            <p:ph type="ftr" sz="quarter" idx="11"/>
          </p:nvPr>
        </p:nvSpPr>
        <p:spPr>
          <a:xfrm>
            <a:off x="2396319" y="329308"/>
            <a:ext cx="3086292" cy="309201"/>
          </a:xfrm>
        </p:spPr>
        <p:txBody>
          <a:bodyPr/>
          <a:lstStyle/>
          <a:p>
            <a:endParaRPr lang="en-GB"/>
          </a:p>
        </p:txBody>
      </p:sp>
      <p:sp>
        <p:nvSpPr>
          <p:cNvPr id="6" name="Slide Number Placeholder 5"/>
          <p:cNvSpPr>
            <a:spLocks noGrp="1"/>
          </p:cNvSpPr>
          <p:nvPr>
            <p:ph type="sldNum" sz="quarter" idx="12"/>
          </p:nvPr>
        </p:nvSpPr>
        <p:spPr>
          <a:xfrm>
            <a:off x="1434703" y="798973"/>
            <a:ext cx="802005" cy="503578"/>
          </a:xfrm>
        </p:spPr>
        <p:txBody>
          <a:bodyPr/>
          <a:lstStyle/>
          <a:p>
            <a:fld id="{1D3B2FAB-B9F2-493E-97EF-C74AE19EC2E6}" type="slidenum">
              <a:rPr lang="en-GB" smtClean="0"/>
              <a:pPr/>
              <a:t>‹#›</a:t>
            </a:fld>
            <a:endParaRPr lang="en-GB"/>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7745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7C238-3EF4-45FC-B404-22FDE3E5C54A}" type="datetimeFigureOut">
              <a:rPr lang="en-US" smtClean="0"/>
              <a:pPr/>
              <a:t>9/24/2022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3B2FAB-B9F2-493E-97EF-C74AE19EC2E6}" type="slidenum">
              <a:rPr lang="en-GB" smtClean="0"/>
              <a:pPr/>
              <a:t>‹#›</a:t>
            </a:fld>
            <a:endParaRPr lang="en-GB"/>
          </a:p>
        </p:txBody>
      </p:sp>
    </p:spTree>
    <p:extLst>
      <p:ext uri="{BB962C8B-B14F-4D97-AF65-F5344CB8AC3E}">
        <p14:creationId xmlns:p14="http://schemas.microsoft.com/office/powerpoint/2010/main" val="227788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7C238-3EF4-45FC-B404-22FDE3E5C54A}" type="datetimeFigureOut">
              <a:rPr lang="en-US" smtClean="0"/>
              <a:pPr/>
              <a:t>9/24/2022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3B2FAB-B9F2-493E-97EF-C74AE19EC2E6}" type="slidenum">
              <a:rPr lang="en-GB" smtClean="0"/>
              <a:pPr/>
              <a:t>‹#›</a:t>
            </a:fld>
            <a:endParaRPr lang="en-GB"/>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783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7C238-3EF4-45FC-B404-22FDE3E5C54A}" type="datetimeFigureOut">
              <a:rPr lang="en-US" smtClean="0"/>
              <a:pPr/>
              <a:t>9/24/2022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3B2FAB-B9F2-493E-97EF-C74AE19EC2E6}" type="slidenum">
              <a:rPr lang="en-GB" smtClean="0"/>
              <a:pPr/>
              <a:t>‹#›</a:t>
            </a:fld>
            <a:endParaRPr lang="en-GB"/>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633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E7C238-3EF4-45FC-B404-22FDE3E5C54A}" type="datetimeFigureOut">
              <a:rPr lang="en-US" smtClean="0"/>
              <a:pPr/>
              <a:t>9/24/2022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3B2FAB-B9F2-493E-97EF-C74AE19EC2E6}" type="slidenum">
              <a:rPr lang="en-GB" smtClean="0"/>
              <a:pPr/>
              <a:t>‹#›</a:t>
            </a:fld>
            <a:endParaRPr lang="en-GB"/>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946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E7C238-3EF4-45FC-B404-22FDE3E5C54A}" type="datetimeFigureOut">
              <a:rPr lang="en-US" smtClean="0"/>
              <a:pPr/>
              <a:t>9/24/2022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3B2FAB-B9F2-493E-97EF-C74AE19EC2E6}" type="slidenum">
              <a:rPr lang="en-GB" smtClean="0"/>
              <a:pPr/>
              <a:t>‹#›</a:t>
            </a:fld>
            <a:endParaRPr lang="en-GB"/>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002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E7C238-3EF4-45FC-B404-22FDE3E5C54A}" type="datetimeFigureOut">
              <a:rPr lang="en-US" smtClean="0"/>
              <a:pPr/>
              <a:t>9/24/2022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3B2FAB-B9F2-493E-97EF-C74AE19EC2E6}" type="slidenum">
              <a:rPr lang="en-GB" smtClean="0"/>
              <a:pPr/>
              <a:t>‹#›</a:t>
            </a:fld>
            <a:endParaRPr lang="en-GB"/>
          </a:p>
        </p:txBody>
      </p:sp>
    </p:spTree>
    <p:extLst>
      <p:ext uri="{BB962C8B-B14F-4D97-AF65-F5344CB8AC3E}">
        <p14:creationId xmlns:p14="http://schemas.microsoft.com/office/powerpoint/2010/main" val="94679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E7C238-3EF4-45FC-B404-22FDE3E5C54A}" type="datetimeFigureOut">
              <a:rPr lang="en-US" smtClean="0"/>
              <a:pPr/>
              <a:t>9/24/2022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3B2FAB-B9F2-493E-97EF-C74AE19EC2E6}" type="slidenum">
              <a:rPr lang="en-GB" smtClean="0"/>
              <a:pPr/>
              <a:t>‹#›</a:t>
            </a:fld>
            <a:endParaRPr lang="en-GB"/>
          </a:p>
        </p:txBody>
      </p:sp>
    </p:spTree>
    <p:extLst>
      <p:ext uri="{BB962C8B-B14F-4D97-AF65-F5344CB8AC3E}">
        <p14:creationId xmlns:p14="http://schemas.microsoft.com/office/powerpoint/2010/main" val="193551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7C238-3EF4-45FC-B404-22FDE3E5C54A}" type="datetimeFigureOut">
              <a:rPr lang="en-US" smtClean="0"/>
              <a:pPr/>
              <a:t>9/24/2022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3B2FAB-B9F2-493E-97EF-C74AE19EC2E6}" type="slidenum">
              <a:rPr lang="en-GB" smtClean="0"/>
              <a:pPr/>
              <a:t>‹#›</a:t>
            </a:fld>
            <a:endParaRPr lang="en-GB"/>
          </a:p>
        </p:txBody>
      </p:sp>
    </p:spTree>
    <p:extLst>
      <p:ext uri="{BB962C8B-B14F-4D97-AF65-F5344CB8AC3E}">
        <p14:creationId xmlns:p14="http://schemas.microsoft.com/office/powerpoint/2010/main" val="72435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6E7C238-3EF4-45FC-B404-22FDE3E5C54A}" type="datetimeFigureOut">
              <a:rPr lang="en-US" smtClean="0"/>
              <a:pPr/>
              <a:t>9/24/2022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3B2FAB-B9F2-493E-97EF-C74AE19EC2E6}" type="slidenum">
              <a:rPr lang="en-GB" smtClean="0"/>
              <a:pPr/>
              <a:t>‹#›</a:t>
            </a:fld>
            <a:endParaRPr lang="en-GB"/>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01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D6E7C238-3EF4-45FC-B404-22FDE3E5C54A}" type="datetimeFigureOut">
              <a:rPr lang="en-US" smtClean="0"/>
              <a:pPr/>
              <a:t>9/24/2022</a:t>
            </a:fld>
            <a:endParaRPr lang="en-GB"/>
          </a:p>
        </p:txBody>
      </p:sp>
      <p:sp>
        <p:nvSpPr>
          <p:cNvPr id="6" name="Footer Placeholder 5"/>
          <p:cNvSpPr>
            <a:spLocks noGrp="1"/>
          </p:cNvSpPr>
          <p:nvPr>
            <p:ph type="ftr" sz="quarter" idx="11"/>
          </p:nvPr>
        </p:nvSpPr>
        <p:spPr>
          <a:xfrm>
            <a:off x="1437530" y="318641"/>
            <a:ext cx="3251553" cy="320931"/>
          </a:xfrm>
        </p:spPr>
        <p:txBody>
          <a:bodyPr/>
          <a:lstStyle/>
          <a:p>
            <a:endParaRPr lang="en-GB"/>
          </a:p>
        </p:txBody>
      </p:sp>
      <p:sp>
        <p:nvSpPr>
          <p:cNvPr id="7" name="Slide Number Placeholder 6"/>
          <p:cNvSpPr>
            <a:spLocks noGrp="1"/>
          </p:cNvSpPr>
          <p:nvPr>
            <p:ph type="sldNum" sz="quarter" idx="12"/>
          </p:nvPr>
        </p:nvSpPr>
        <p:spPr/>
        <p:txBody>
          <a:bodyPr/>
          <a:lstStyle/>
          <a:p>
            <a:fld id="{1D3B2FAB-B9F2-493E-97EF-C74AE19EC2E6}" type="slidenum">
              <a:rPr lang="en-GB" smtClean="0"/>
              <a:pPr/>
              <a:t>‹#›</a:t>
            </a:fld>
            <a:endParaRPr lang="en-GB"/>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3628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6E7C238-3EF4-45FC-B404-22FDE3E5C54A}" type="datetimeFigureOut">
              <a:rPr lang="en-US" smtClean="0"/>
              <a:pPr/>
              <a:t>9/24/2022</a:t>
            </a:fld>
            <a:endParaRPr lang="en-GB"/>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1D3B2FAB-B9F2-493E-97EF-C74AE19EC2E6}" type="slidenum">
              <a:rPr lang="en-GB" smtClean="0"/>
              <a:pPr/>
              <a:t>‹#›</a:t>
            </a:fld>
            <a:endParaRPr lang="en-GB"/>
          </a:p>
        </p:txBody>
      </p:sp>
    </p:spTree>
    <p:extLst>
      <p:ext uri="{BB962C8B-B14F-4D97-AF65-F5344CB8AC3E}">
        <p14:creationId xmlns:p14="http://schemas.microsoft.com/office/powerpoint/2010/main" val="28248961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History of computers</a:t>
            </a:r>
          </a:p>
        </p:txBody>
      </p:sp>
      <p:sp>
        <p:nvSpPr>
          <p:cNvPr id="3" name="Subtitle 2"/>
          <p:cNvSpPr>
            <a:spLocks noGrp="1"/>
          </p:cNvSpPr>
          <p:nvPr>
            <p:ph type="subTitle" idx="1"/>
          </p:nvPr>
        </p:nvSpPr>
        <p:spPr/>
        <p:txBody>
          <a:bodyPr/>
          <a:lstStyle/>
          <a:p>
            <a:r>
              <a:rPr lang="en-GB" dirty="0"/>
              <a:t>Grade -3</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5"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Personal computers</a:t>
            </a:r>
          </a:p>
        </p:txBody>
      </p:sp>
      <p:sp>
        <p:nvSpPr>
          <p:cNvPr id="3" name="Content Placeholder 2"/>
          <p:cNvSpPr>
            <a:spLocks noGrp="1"/>
          </p:cNvSpPr>
          <p:nvPr>
            <p:ph idx="1"/>
          </p:nvPr>
        </p:nvSpPr>
        <p:spPr/>
        <p:txBody>
          <a:bodyPr/>
          <a:lstStyle/>
          <a:p>
            <a:r>
              <a:rPr lang="en-GB" dirty="0">
                <a:solidFill>
                  <a:srgbClr val="002060"/>
                </a:solidFill>
              </a:rPr>
              <a:t>About 25 years ago </a:t>
            </a:r>
            <a:r>
              <a:rPr lang="en-GB" dirty="0">
                <a:solidFill>
                  <a:srgbClr val="FF0000"/>
                </a:solidFill>
              </a:rPr>
              <a:t>personal computers </a:t>
            </a:r>
            <a:r>
              <a:rPr lang="en-GB" dirty="0">
                <a:solidFill>
                  <a:srgbClr val="002060"/>
                </a:solidFill>
              </a:rPr>
              <a:t>were introduced . These were small, desktop-sized machines stored data on tiny chips of silicon, a rock-like substance. As computers got smaller and less expensive, people in offices, schools, and homes began to use them.  </a:t>
            </a:r>
          </a:p>
        </p:txBody>
      </p:sp>
      <p:pic>
        <p:nvPicPr>
          <p:cNvPr id="20482" name="Picture 2" descr="http://t1.gstatic.com/images?q=tbn:bzDl6stwvK38BM:http://www.vintagecomputermanuals.com/pc10.gif"/>
          <p:cNvPicPr>
            <a:picLocks noChangeAspect="1" noChangeArrowheads="1"/>
          </p:cNvPicPr>
          <p:nvPr/>
        </p:nvPicPr>
        <p:blipFill>
          <a:blip r:embed="rId3" cstate="print"/>
          <a:srcRect/>
          <a:stretch>
            <a:fillRect/>
          </a:stretch>
        </p:blipFill>
        <p:spPr bwMode="auto">
          <a:xfrm>
            <a:off x="1500166" y="5072074"/>
            <a:ext cx="2000264" cy="1571612"/>
          </a:xfrm>
          <a:prstGeom prst="rect">
            <a:avLst/>
          </a:prstGeom>
          <a:noFill/>
        </p:spPr>
      </p:pic>
      <p:pic>
        <p:nvPicPr>
          <p:cNvPr id="20484" name="Picture 4" descr="http://t0.gstatic.com/images?q=tbn:wt-8H66DCcbYhM:http://www.solarnavigator.net/images/apple_IIe_original_personal_computer.jpg"/>
          <p:cNvPicPr>
            <a:picLocks noChangeAspect="1" noChangeArrowheads="1"/>
          </p:cNvPicPr>
          <p:nvPr/>
        </p:nvPicPr>
        <p:blipFill>
          <a:blip r:embed="rId4" cstate="print"/>
          <a:srcRect/>
          <a:stretch>
            <a:fillRect/>
          </a:stretch>
        </p:blipFill>
        <p:spPr bwMode="auto">
          <a:xfrm>
            <a:off x="6000760" y="4857760"/>
            <a:ext cx="2155368" cy="1785419"/>
          </a:xfrm>
          <a:prstGeom prst="rect">
            <a:avLst/>
          </a:prstGeom>
          <a:noFill/>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20482"/>
                                        </p:tgtEl>
                                        <p:attrNameLst>
                                          <p:attrName>style.visibility</p:attrName>
                                        </p:attrNameLst>
                                      </p:cBhvr>
                                      <p:to>
                                        <p:strVal val="visible"/>
                                      </p:to>
                                    </p:set>
                                    <p:anim calcmode="lin" valueType="num">
                                      <p:cBhvr>
                                        <p:cTn id="22" dur="500" fill="hold"/>
                                        <p:tgtEl>
                                          <p:spTgt spid="20482"/>
                                        </p:tgtEl>
                                        <p:attrNameLst>
                                          <p:attrName>ppt_w</p:attrName>
                                        </p:attrNameLst>
                                      </p:cBhvr>
                                      <p:tavLst>
                                        <p:tav tm="0">
                                          <p:val>
                                            <p:fltVal val="0"/>
                                          </p:val>
                                        </p:tav>
                                        <p:tav tm="100000">
                                          <p:val>
                                            <p:strVal val="#ppt_w"/>
                                          </p:val>
                                        </p:tav>
                                      </p:tavLst>
                                    </p:anim>
                                    <p:anim calcmode="lin" valueType="num">
                                      <p:cBhvr>
                                        <p:cTn id="23" dur="500" fill="hold"/>
                                        <p:tgtEl>
                                          <p:spTgt spid="20482"/>
                                        </p:tgtEl>
                                        <p:attrNameLst>
                                          <p:attrName>ppt_h</p:attrName>
                                        </p:attrNameLst>
                                      </p:cBhvr>
                                      <p:tavLst>
                                        <p:tav tm="0">
                                          <p:val>
                                            <p:fltVal val="0"/>
                                          </p:val>
                                        </p:tav>
                                        <p:tav tm="100000">
                                          <p:val>
                                            <p:strVal val="#ppt_h"/>
                                          </p:val>
                                        </p:tav>
                                      </p:tavLst>
                                    </p:anim>
                                    <p:anim calcmode="lin" valueType="num">
                                      <p:cBhvr>
                                        <p:cTn id="24" dur="500" fill="hold"/>
                                        <p:tgtEl>
                                          <p:spTgt spid="20482"/>
                                        </p:tgtEl>
                                        <p:attrNameLst>
                                          <p:attrName>style.rotation</p:attrName>
                                        </p:attrNameLst>
                                      </p:cBhvr>
                                      <p:tavLst>
                                        <p:tav tm="0">
                                          <p:val>
                                            <p:fltVal val="360"/>
                                          </p:val>
                                        </p:tav>
                                        <p:tav tm="100000">
                                          <p:val>
                                            <p:fltVal val="0"/>
                                          </p:val>
                                        </p:tav>
                                      </p:tavLst>
                                    </p:anim>
                                    <p:animEffect transition="in" filter="fade">
                                      <p:cBhvr>
                                        <p:cTn id="25" dur="500"/>
                                        <p:tgtEl>
                                          <p:spTgt spid="20482"/>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nodeType="clickEffect">
                                  <p:stCondLst>
                                    <p:cond delay="0"/>
                                  </p:stCondLst>
                                  <p:childTnLst>
                                    <p:set>
                                      <p:cBhvr>
                                        <p:cTn id="29" dur="1" fill="hold">
                                          <p:stCondLst>
                                            <p:cond delay="0"/>
                                          </p:stCondLst>
                                        </p:cTn>
                                        <p:tgtEl>
                                          <p:spTgt spid="20484"/>
                                        </p:tgtEl>
                                        <p:attrNameLst>
                                          <p:attrName>style.visibility</p:attrName>
                                        </p:attrNameLst>
                                      </p:cBhvr>
                                      <p:to>
                                        <p:strVal val="visible"/>
                                      </p:to>
                                    </p:set>
                                    <p:anim calcmode="lin" valueType="num">
                                      <p:cBhvr>
                                        <p:cTn id="30" dur="500" fill="hold"/>
                                        <p:tgtEl>
                                          <p:spTgt spid="20484"/>
                                        </p:tgtEl>
                                        <p:attrNameLst>
                                          <p:attrName>ppt_w</p:attrName>
                                        </p:attrNameLst>
                                      </p:cBhvr>
                                      <p:tavLst>
                                        <p:tav tm="0">
                                          <p:val>
                                            <p:strVal val="#ppt_w*0.05"/>
                                          </p:val>
                                        </p:tav>
                                        <p:tav tm="100000">
                                          <p:val>
                                            <p:strVal val="#ppt_w"/>
                                          </p:val>
                                        </p:tav>
                                      </p:tavLst>
                                    </p:anim>
                                    <p:anim calcmode="lin" valueType="num">
                                      <p:cBhvr>
                                        <p:cTn id="31" dur="500" fill="hold"/>
                                        <p:tgtEl>
                                          <p:spTgt spid="20484"/>
                                        </p:tgtEl>
                                        <p:attrNameLst>
                                          <p:attrName>ppt_h</p:attrName>
                                        </p:attrNameLst>
                                      </p:cBhvr>
                                      <p:tavLst>
                                        <p:tav tm="0">
                                          <p:val>
                                            <p:strVal val="#ppt_h"/>
                                          </p:val>
                                        </p:tav>
                                        <p:tav tm="100000">
                                          <p:val>
                                            <p:strVal val="#ppt_h"/>
                                          </p:val>
                                        </p:tav>
                                      </p:tavLst>
                                    </p:anim>
                                    <p:anim calcmode="lin" valueType="num">
                                      <p:cBhvr>
                                        <p:cTn id="32" dur="500" fill="hold"/>
                                        <p:tgtEl>
                                          <p:spTgt spid="20484"/>
                                        </p:tgtEl>
                                        <p:attrNameLst>
                                          <p:attrName>ppt_x</p:attrName>
                                        </p:attrNameLst>
                                      </p:cBhvr>
                                      <p:tavLst>
                                        <p:tav tm="0">
                                          <p:val>
                                            <p:strVal val="#ppt_x-.2"/>
                                          </p:val>
                                        </p:tav>
                                        <p:tav tm="100000">
                                          <p:val>
                                            <p:strVal val="#ppt_x"/>
                                          </p:val>
                                        </p:tav>
                                      </p:tavLst>
                                    </p:anim>
                                    <p:anim calcmode="lin" valueType="num">
                                      <p:cBhvr>
                                        <p:cTn id="33" dur="500" fill="hold"/>
                                        <p:tgtEl>
                                          <p:spTgt spid="20484"/>
                                        </p:tgtEl>
                                        <p:attrNameLst>
                                          <p:attrName>ppt_y</p:attrName>
                                        </p:attrNameLst>
                                      </p:cBhvr>
                                      <p:tavLst>
                                        <p:tav tm="0">
                                          <p:val>
                                            <p:strVal val="#ppt_y"/>
                                          </p:val>
                                        </p:tav>
                                        <p:tav tm="100000">
                                          <p:val>
                                            <p:strVal val="#ppt_y"/>
                                          </p:val>
                                        </p:tav>
                                      </p:tavLst>
                                    </p:anim>
                                    <p:animEffect transition="in" filter="fade">
                                      <p:cBhvr>
                                        <p:cTn id="34"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Mouse </a:t>
            </a:r>
          </a:p>
        </p:txBody>
      </p:sp>
      <p:sp>
        <p:nvSpPr>
          <p:cNvPr id="3" name="Content Placeholder 2"/>
          <p:cNvSpPr>
            <a:spLocks noGrp="1"/>
          </p:cNvSpPr>
          <p:nvPr>
            <p:ph idx="1"/>
          </p:nvPr>
        </p:nvSpPr>
        <p:spPr/>
        <p:txBody>
          <a:bodyPr/>
          <a:lstStyle/>
          <a:p>
            <a:r>
              <a:rPr lang="en-GB" dirty="0">
                <a:solidFill>
                  <a:srgbClr val="0000FF"/>
                </a:solidFill>
              </a:rPr>
              <a:t>About 20 years ago the computer </a:t>
            </a:r>
            <a:r>
              <a:rPr lang="en-GB" dirty="0">
                <a:solidFill>
                  <a:srgbClr val="FF0000"/>
                </a:solidFill>
              </a:rPr>
              <a:t>mouse</a:t>
            </a:r>
            <a:r>
              <a:rPr lang="en-GB" dirty="0">
                <a:solidFill>
                  <a:srgbClr val="0000FF"/>
                </a:solidFill>
              </a:rPr>
              <a:t> was introduced. Along with pull-down menus and icons, the mouse made personal computers easier to use.</a:t>
            </a:r>
          </a:p>
        </p:txBody>
      </p:sp>
      <p:pic>
        <p:nvPicPr>
          <p:cNvPr id="18434" name="Picture 2" descr="http://t3.gstatic.com/images?q=tbn:Ui0fr9YmBvqcXM:http://www.gearlog.com/images/mousesystems-optical-mouse.gif"/>
          <p:cNvPicPr>
            <a:picLocks noChangeAspect="1" noChangeArrowheads="1"/>
          </p:cNvPicPr>
          <p:nvPr/>
        </p:nvPicPr>
        <p:blipFill>
          <a:blip r:embed="rId3" cstate="print"/>
          <a:srcRect/>
          <a:stretch>
            <a:fillRect/>
          </a:stretch>
        </p:blipFill>
        <p:spPr bwMode="auto">
          <a:xfrm>
            <a:off x="1214414" y="4214818"/>
            <a:ext cx="2214578" cy="2214578"/>
          </a:xfrm>
          <a:prstGeom prst="rect">
            <a:avLst/>
          </a:prstGeom>
          <a:noFill/>
        </p:spPr>
      </p:pic>
      <p:pic>
        <p:nvPicPr>
          <p:cNvPr id="18436" name="Picture 4" descr="http://t2.gstatic.com/images?q=tbn:Idq6mmdMZrGbvM:http://images.techtree.com/ttimages/story/wheel_mouse_optical.jpg"/>
          <p:cNvPicPr>
            <a:picLocks noChangeAspect="1" noChangeArrowheads="1"/>
          </p:cNvPicPr>
          <p:nvPr/>
        </p:nvPicPr>
        <p:blipFill>
          <a:blip r:embed="rId4" cstate="print"/>
          <a:srcRect/>
          <a:stretch>
            <a:fillRect/>
          </a:stretch>
        </p:blipFill>
        <p:spPr bwMode="auto">
          <a:xfrm>
            <a:off x="5429256" y="3863582"/>
            <a:ext cx="2428892" cy="2122892"/>
          </a:xfrm>
          <a:prstGeom prst="rect">
            <a:avLst/>
          </a:prstGeom>
          <a:noFill/>
        </p:spPr>
      </p:pic>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ntr" presetSubtype="0" fill="hold" nodeType="clickEffect">
                                  <p:stCondLst>
                                    <p:cond delay="0"/>
                                  </p:stCondLst>
                                  <p:childTnLst>
                                    <p:set>
                                      <p:cBhvr>
                                        <p:cTn id="25" dur="1" fill="hold">
                                          <p:stCondLst>
                                            <p:cond delay="0"/>
                                          </p:stCondLst>
                                        </p:cTn>
                                        <p:tgtEl>
                                          <p:spTgt spid="18434"/>
                                        </p:tgtEl>
                                        <p:attrNameLst>
                                          <p:attrName>style.visibility</p:attrName>
                                        </p:attrNameLst>
                                      </p:cBhvr>
                                      <p:to>
                                        <p:strVal val="visible"/>
                                      </p:to>
                                    </p:set>
                                    <p:anim from="(-#ppt_w/2)" to="(#ppt_x)" calcmode="lin" valueType="num">
                                      <p:cBhvr>
                                        <p:cTn id="26" dur="600" fill="hold">
                                          <p:stCondLst>
                                            <p:cond delay="0"/>
                                          </p:stCondLst>
                                        </p:cTn>
                                        <p:tgtEl>
                                          <p:spTgt spid="18434"/>
                                        </p:tgtEl>
                                        <p:attrNameLst>
                                          <p:attrName>ppt_x</p:attrName>
                                        </p:attrNameLst>
                                      </p:cBhvr>
                                    </p:anim>
                                    <p:anim from="0" to="-1.0" calcmode="lin" valueType="num">
                                      <p:cBhvr>
                                        <p:cTn id="27" dur="200" decel="50000" autoRev="1" fill="hold">
                                          <p:stCondLst>
                                            <p:cond delay="600"/>
                                          </p:stCondLst>
                                        </p:cTn>
                                        <p:tgtEl>
                                          <p:spTgt spid="18434"/>
                                        </p:tgtEl>
                                        <p:attrNameLst>
                                          <p:attrName>xshear</p:attrName>
                                        </p:attrNameLst>
                                      </p:cBhvr>
                                    </p:anim>
                                    <p:animScale>
                                      <p:cBhvr>
                                        <p:cTn id="28" dur="200" decel="100000" autoRev="1" fill="hold">
                                          <p:stCondLst>
                                            <p:cond delay="600"/>
                                          </p:stCondLst>
                                        </p:cTn>
                                        <p:tgtEl>
                                          <p:spTgt spid="18434"/>
                                        </p:tgtEl>
                                      </p:cBhvr>
                                      <p:from x="100000" y="100000"/>
                                      <p:to x="80000" y="100000"/>
                                    </p:animScale>
                                    <p:anim by="(#ppt_h/3+#ppt_w*0.1)" calcmode="lin" valueType="num">
                                      <p:cBhvr additive="sum">
                                        <p:cTn id="29" dur="200" decel="100000" autoRev="1" fill="hold">
                                          <p:stCondLst>
                                            <p:cond delay="600"/>
                                          </p:stCondLst>
                                        </p:cTn>
                                        <p:tgtEl>
                                          <p:spTgt spid="18434"/>
                                        </p:tgtEl>
                                        <p:attrNameLst>
                                          <p:attrName>ppt_x</p:attrName>
                                        </p:attrNameLst>
                                      </p:cBhvr>
                                    </p:anim>
                                  </p:childTnLst>
                                </p:cTn>
                              </p:par>
                            </p:childTnLst>
                          </p:cTn>
                        </p:par>
                      </p:childTnLst>
                    </p:cTn>
                  </p:par>
                  <p:par>
                    <p:cTn id="30" fill="hold">
                      <p:stCondLst>
                        <p:cond delay="indefinite"/>
                      </p:stCondLst>
                      <p:childTnLst>
                        <p:par>
                          <p:cTn id="31" fill="hold">
                            <p:stCondLst>
                              <p:cond delay="0"/>
                            </p:stCondLst>
                            <p:childTnLst>
                              <p:par>
                                <p:cTn id="32" presetID="35" presetClass="entr" presetSubtype="0" fill="hold" nodeType="clickEffect">
                                  <p:stCondLst>
                                    <p:cond delay="0"/>
                                  </p:stCondLst>
                                  <p:childTnLst>
                                    <p:set>
                                      <p:cBhvr>
                                        <p:cTn id="33" dur="1" fill="hold">
                                          <p:stCondLst>
                                            <p:cond delay="0"/>
                                          </p:stCondLst>
                                        </p:cTn>
                                        <p:tgtEl>
                                          <p:spTgt spid="18436"/>
                                        </p:tgtEl>
                                        <p:attrNameLst>
                                          <p:attrName>style.visibility</p:attrName>
                                        </p:attrNameLst>
                                      </p:cBhvr>
                                      <p:to>
                                        <p:strVal val="visible"/>
                                      </p:to>
                                    </p:set>
                                    <p:animEffect transition="in" filter="fade">
                                      <p:cBhvr>
                                        <p:cTn id="34" dur="2000"/>
                                        <p:tgtEl>
                                          <p:spTgt spid="18436"/>
                                        </p:tgtEl>
                                      </p:cBhvr>
                                    </p:animEffect>
                                    <p:anim calcmode="lin" valueType="num">
                                      <p:cBhvr>
                                        <p:cTn id="35" dur="2000" fill="hold"/>
                                        <p:tgtEl>
                                          <p:spTgt spid="18436"/>
                                        </p:tgtEl>
                                        <p:attrNameLst>
                                          <p:attrName>style.rotation</p:attrName>
                                        </p:attrNameLst>
                                      </p:cBhvr>
                                      <p:tavLst>
                                        <p:tav tm="0">
                                          <p:val>
                                            <p:fltVal val="720"/>
                                          </p:val>
                                        </p:tav>
                                        <p:tav tm="100000">
                                          <p:val>
                                            <p:fltVal val="0"/>
                                          </p:val>
                                        </p:tav>
                                      </p:tavLst>
                                    </p:anim>
                                    <p:anim calcmode="lin" valueType="num">
                                      <p:cBhvr>
                                        <p:cTn id="36" dur="2000" fill="hold"/>
                                        <p:tgtEl>
                                          <p:spTgt spid="18436"/>
                                        </p:tgtEl>
                                        <p:attrNameLst>
                                          <p:attrName>ppt_h</p:attrName>
                                        </p:attrNameLst>
                                      </p:cBhvr>
                                      <p:tavLst>
                                        <p:tav tm="0">
                                          <p:val>
                                            <p:fltVal val="0"/>
                                          </p:val>
                                        </p:tav>
                                        <p:tav tm="100000">
                                          <p:val>
                                            <p:strVal val="#ppt_h"/>
                                          </p:val>
                                        </p:tav>
                                      </p:tavLst>
                                    </p:anim>
                                    <p:anim calcmode="lin" valueType="num">
                                      <p:cBhvr>
                                        <p:cTn id="37" dur="2000" fill="hold"/>
                                        <p:tgtEl>
                                          <p:spTgt spid="1843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Hypertext links</a:t>
            </a:r>
          </a:p>
        </p:txBody>
      </p:sp>
      <p:sp>
        <p:nvSpPr>
          <p:cNvPr id="3" name="Content Placeholder 2"/>
          <p:cNvSpPr>
            <a:spLocks noGrp="1"/>
          </p:cNvSpPr>
          <p:nvPr>
            <p:ph idx="1"/>
          </p:nvPr>
        </p:nvSpPr>
        <p:spPr/>
        <p:txBody>
          <a:bodyPr/>
          <a:lstStyle/>
          <a:p>
            <a:r>
              <a:rPr lang="en-GB" dirty="0">
                <a:solidFill>
                  <a:srgbClr val="CC0000"/>
                </a:solidFill>
              </a:rPr>
              <a:t>About 15 years ago </a:t>
            </a:r>
            <a:r>
              <a:rPr lang="en-GB" dirty="0">
                <a:solidFill>
                  <a:srgbClr val="FF0000"/>
                </a:solidFill>
              </a:rPr>
              <a:t>hypertext links </a:t>
            </a:r>
            <a:r>
              <a:rPr lang="en-GB" dirty="0">
                <a:solidFill>
                  <a:srgbClr val="CC0000"/>
                </a:solidFill>
              </a:rPr>
              <a:t>were added to Internet sites. Hypertext links allow user to jump from one site to another with a click on a link. This system of linked sites became known as the World Wide Web.</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CD-ROM drives  </a:t>
            </a:r>
          </a:p>
        </p:txBody>
      </p:sp>
      <p:sp>
        <p:nvSpPr>
          <p:cNvPr id="3" name="Content Placeholder 2"/>
          <p:cNvSpPr>
            <a:spLocks noGrp="1"/>
          </p:cNvSpPr>
          <p:nvPr>
            <p:ph idx="1"/>
          </p:nvPr>
        </p:nvSpPr>
        <p:spPr/>
        <p:txBody>
          <a:bodyPr/>
          <a:lstStyle/>
          <a:p>
            <a:r>
              <a:rPr lang="en-GB" dirty="0"/>
              <a:t>About 15 years ago multimedia computers with </a:t>
            </a:r>
            <a:r>
              <a:rPr lang="en-GB" dirty="0">
                <a:solidFill>
                  <a:srgbClr val="FF0000"/>
                </a:solidFill>
              </a:rPr>
              <a:t>CD-ROM drives </a:t>
            </a:r>
            <a:r>
              <a:rPr lang="en-GB" dirty="0"/>
              <a:t>began to sell in large numbers. CD-ROMs hold thousands of times more information than floppy disks. The large  storage size allowed increased use of graphics, video, and sound  </a:t>
            </a:r>
          </a:p>
        </p:txBody>
      </p:sp>
      <p:pic>
        <p:nvPicPr>
          <p:cNvPr id="14338" name="Picture 2" descr="http://t1.gstatic.com/images?q=tbn:Uc09MgTcLqhHiM:http://www.solutios.com/images/page_images/cdroms.jpg"/>
          <p:cNvPicPr>
            <a:picLocks noChangeAspect="1" noChangeArrowheads="1"/>
          </p:cNvPicPr>
          <p:nvPr/>
        </p:nvPicPr>
        <p:blipFill>
          <a:blip r:embed="rId3" cstate="print"/>
          <a:srcRect/>
          <a:stretch>
            <a:fillRect/>
          </a:stretch>
        </p:blipFill>
        <p:spPr bwMode="auto">
          <a:xfrm>
            <a:off x="2643174" y="4929198"/>
            <a:ext cx="1928826" cy="1409704"/>
          </a:xfrm>
          <a:prstGeom prst="rect">
            <a:avLst/>
          </a:prstGeom>
          <a:noFill/>
        </p:spPr>
      </p:pic>
      <p:pic>
        <p:nvPicPr>
          <p:cNvPr id="14340" name="Picture 4" descr="http://t0.gstatic.com/images?q=tbn:wXt8h1BzhV5p0M:http://www.logicaloperators.com/Portals/0/images/services/cdroms.jpg"/>
          <p:cNvPicPr>
            <a:picLocks noChangeAspect="1" noChangeArrowheads="1"/>
          </p:cNvPicPr>
          <p:nvPr/>
        </p:nvPicPr>
        <p:blipFill>
          <a:blip r:embed="rId4" cstate="print"/>
          <a:srcRect/>
          <a:stretch>
            <a:fillRect/>
          </a:stretch>
        </p:blipFill>
        <p:spPr bwMode="auto">
          <a:xfrm>
            <a:off x="5857884" y="4857760"/>
            <a:ext cx="2172690" cy="140018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8"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14338"/>
                                        </p:tgtEl>
                                        <p:attrNameLst>
                                          <p:attrName>style.visibility</p:attrName>
                                        </p:attrNameLst>
                                      </p:cBhvr>
                                      <p:to>
                                        <p:strVal val="visible"/>
                                      </p:to>
                                    </p:set>
                                    <p:anim calcmode="lin" valueType="num">
                                      <p:cBhvr>
                                        <p:cTn id="23" dur="1000" fill="hold"/>
                                        <p:tgtEl>
                                          <p:spTgt spid="14338"/>
                                        </p:tgtEl>
                                        <p:attrNameLst>
                                          <p:attrName>ppt_w</p:attrName>
                                        </p:attrNameLst>
                                      </p:cBhvr>
                                      <p:tavLst>
                                        <p:tav tm="0">
                                          <p:val>
                                            <p:fltVal val="0"/>
                                          </p:val>
                                        </p:tav>
                                        <p:tav tm="100000">
                                          <p:val>
                                            <p:strVal val="#ppt_w"/>
                                          </p:val>
                                        </p:tav>
                                      </p:tavLst>
                                    </p:anim>
                                    <p:anim calcmode="lin" valueType="num">
                                      <p:cBhvr>
                                        <p:cTn id="24" dur="1000" fill="hold"/>
                                        <p:tgtEl>
                                          <p:spTgt spid="14338"/>
                                        </p:tgtEl>
                                        <p:attrNameLst>
                                          <p:attrName>ppt_h</p:attrName>
                                        </p:attrNameLst>
                                      </p:cBhvr>
                                      <p:tavLst>
                                        <p:tav tm="0">
                                          <p:val>
                                            <p:fltVal val="0"/>
                                          </p:val>
                                        </p:tav>
                                        <p:tav tm="100000">
                                          <p:val>
                                            <p:strVal val="#ppt_h"/>
                                          </p:val>
                                        </p:tav>
                                      </p:tavLst>
                                    </p:anim>
                                    <p:anim calcmode="lin" valueType="num">
                                      <p:cBhvr>
                                        <p:cTn id="25" dur="1000" fill="hold"/>
                                        <p:tgtEl>
                                          <p:spTgt spid="14338"/>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3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14340"/>
                                        </p:tgtEl>
                                        <p:attrNameLst>
                                          <p:attrName>style.visibility</p:attrName>
                                        </p:attrNameLst>
                                      </p:cBhvr>
                                      <p:to>
                                        <p:strVal val="visible"/>
                                      </p:to>
                                    </p:set>
                                    <p:animEffect transition="in" filter="wipe(down)">
                                      <p:cBhvr>
                                        <p:cTn id="31" dur="580">
                                          <p:stCondLst>
                                            <p:cond delay="0"/>
                                          </p:stCondLst>
                                        </p:cTn>
                                        <p:tgtEl>
                                          <p:spTgt spid="14340"/>
                                        </p:tgtEl>
                                      </p:cBhvr>
                                    </p:animEffect>
                                    <p:anim calcmode="lin" valueType="num">
                                      <p:cBhvr>
                                        <p:cTn id="32" dur="1822" tmFilter="0,0; 0.14,0.36; 0.43,0.73; 0.71,0.91; 1.0,1.0">
                                          <p:stCondLst>
                                            <p:cond delay="0"/>
                                          </p:stCondLst>
                                        </p:cTn>
                                        <p:tgtEl>
                                          <p:spTgt spid="1434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434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434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434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4340"/>
                                        </p:tgtEl>
                                        <p:attrNameLst>
                                          <p:attrName>ppt_y</p:attrName>
                                        </p:attrNameLst>
                                      </p:cBhvr>
                                      <p:tavLst>
                                        <p:tav tm="0" fmla="#ppt_y-sin(pi*$)/81">
                                          <p:val>
                                            <p:fltVal val="0"/>
                                          </p:val>
                                        </p:tav>
                                        <p:tav tm="100000">
                                          <p:val>
                                            <p:fltVal val="1"/>
                                          </p:val>
                                        </p:tav>
                                      </p:tavLst>
                                    </p:anim>
                                    <p:animScale>
                                      <p:cBhvr>
                                        <p:cTn id="37" dur="26">
                                          <p:stCondLst>
                                            <p:cond delay="650"/>
                                          </p:stCondLst>
                                        </p:cTn>
                                        <p:tgtEl>
                                          <p:spTgt spid="14340"/>
                                        </p:tgtEl>
                                      </p:cBhvr>
                                      <p:to x="100000" y="60000"/>
                                    </p:animScale>
                                    <p:animScale>
                                      <p:cBhvr>
                                        <p:cTn id="38" dur="166" decel="50000">
                                          <p:stCondLst>
                                            <p:cond delay="676"/>
                                          </p:stCondLst>
                                        </p:cTn>
                                        <p:tgtEl>
                                          <p:spTgt spid="14340"/>
                                        </p:tgtEl>
                                      </p:cBhvr>
                                      <p:to x="100000" y="100000"/>
                                    </p:animScale>
                                    <p:animScale>
                                      <p:cBhvr>
                                        <p:cTn id="39" dur="26">
                                          <p:stCondLst>
                                            <p:cond delay="1312"/>
                                          </p:stCondLst>
                                        </p:cTn>
                                        <p:tgtEl>
                                          <p:spTgt spid="14340"/>
                                        </p:tgtEl>
                                      </p:cBhvr>
                                      <p:to x="100000" y="80000"/>
                                    </p:animScale>
                                    <p:animScale>
                                      <p:cBhvr>
                                        <p:cTn id="40" dur="166" decel="50000">
                                          <p:stCondLst>
                                            <p:cond delay="1338"/>
                                          </p:stCondLst>
                                        </p:cTn>
                                        <p:tgtEl>
                                          <p:spTgt spid="14340"/>
                                        </p:tgtEl>
                                      </p:cBhvr>
                                      <p:to x="100000" y="100000"/>
                                    </p:animScale>
                                    <p:animScale>
                                      <p:cBhvr>
                                        <p:cTn id="41" dur="26">
                                          <p:stCondLst>
                                            <p:cond delay="1642"/>
                                          </p:stCondLst>
                                        </p:cTn>
                                        <p:tgtEl>
                                          <p:spTgt spid="14340"/>
                                        </p:tgtEl>
                                      </p:cBhvr>
                                      <p:to x="100000" y="90000"/>
                                    </p:animScale>
                                    <p:animScale>
                                      <p:cBhvr>
                                        <p:cTn id="42" dur="166" decel="50000">
                                          <p:stCondLst>
                                            <p:cond delay="1668"/>
                                          </p:stCondLst>
                                        </p:cTn>
                                        <p:tgtEl>
                                          <p:spTgt spid="14340"/>
                                        </p:tgtEl>
                                      </p:cBhvr>
                                      <p:to x="100000" y="100000"/>
                                    </p:animScale>
                                    <p:animScale>
                                      <p:cBhvr>
                                        <p:cTn id="43" dur="26">
                                          <p:stCondLst>
                                            <p:cond delay="1808"/>
                                          </p:stCondLst>
                                        </p:cTn>
                                        <p:tgtEl>
                                          <p:spTgt spid="14340"/>
                                        </p:tgtEl>
                                      </p:cBhvr>
                                      <p:to x="100000" y="95000"/>
                                    </p:animScale>
                                    <p:animScale>
                                      <p:cBhvr>
                                        <p:cTn id="44" dur="166" decel="50000">
                                          <p:stCondLst>
                                            <p:cond delay="1834"/>
                                          </p:stCondLst>
                                        </p:cTn>
                                        <p:tgtEl>
                                          <p:spTgt spid="1434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dirty="0"/>
              <a:t>Grade - 3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Abacus</a:t>
            </a:r>
          </a:p>
        </p:txBody>
      </p:sp>
      <p:sp>
        <p:nvSpPr>
          <p:cNvPr id="3" name="Content Placeholder 2"/>
          <p:cNvSpPr>
            <a:spLocks noGrp="1"/>
          </p:cNvSpPr>
          <p:nvPr>
            <p:ph idx="1"/>
          </p:nvPr>
        </p:nvSpPr>
        <p:spPr/>
        <p:txBody>
          <a:bodyPr/>
          <a:lstStyle/>
          <a:p>
            <a:r>
              <a:rPr lang="en-GB" dirty="0">
                <a:solidFill>
                  <a:srgbClr val="0070C0"/>
                </a:solidFill>
              </a:rPr>
              <a:t>Thousands of years before the first electronic  computer, people in China, the Middle East, and Greece used</a:t>
            </a:r>
            <a:r>
              <a:rPr lang="en-GB" dirty="0">
                <a:solidFill>
                  <a:srgbClr val="FF0000"/>
                </a:solidFill>
              </a:rPr>
              <a:t> abacus </a:t>
            </a:r>
            <a:r>
              <a:rPr lang="en-GB" dirty="0">
                <a:solidFill>
                  <a:srgbClr val="0070C0"/>
                </a:solidFill>
              </a:rPr>
              <a:t>to add and subtract large numbers. </a:t>
            </a:r>
          </a:p>
        </p:txBody>
      </p:sp>
      <p:pic>
        <p:nvPicPr>
          <p:cNvPr id="4" name="Picture 2" descr="See full size image"/>
          <p:cNvPicPr>
            <a:picLocks noChangeAspect="1" noChangeArrowheads="1"/>
          </p:cNvPicPr>
          <p:nvPr/>
        </p:nvPicPr>
        <p:blipFill>
          <a:blip r:embed="rId3" cstate="print"/>
          <a:srcRect/>
          <a:stretch>
            <a:fillRect/>
          </a:stretch>
        </p:blipFill>
        <p:spPr bwMode="auto">
          <a:xfrm>
            <a:off x="857224" y="4143380"/>
            <a:ext cx="2500330" cy="2014157"/>
          </a:xfrm>
          <a:prstGeom prst="rect">
            <a:avLst/>
          </a:prstGeom>
          <a:noFill/>
        </p:spPr>
      </p:pic>
      <p:pic>
        <p:nvPicPr>
          <p:cNvPr id="5" name="Picture 4" descr="http://t1.gstatic.com/images?q=tbn:4hwVYz-lA5TKTM:http://www.brianmicklethwait.com/education/archives/Abacus.gif"/>
          <p:cNvPicPr>
            <a:picLocks noChangeAspect="1" noChangeArrowheads="1"/>
          </p:cNvPicPr>
          <p:nvPr/>
        </p:nvPicPr>
        <p:blipFill>
          <a:blip r:embed="rId4" cstate="print"/>
          <a:srcRect/>
          <a:stretch>
            <a:fillRect/>
          </a:stretch>
        </p:blipFill>
        <p:spPr bwMode="auto">
          <a:xfrm>
            <a:off x="5000628" y="4143380"/>
            <a:ext cx="2428892" cy="2001409"/>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3">
                                            <p:txEl>
                                              <p:pRg st="0" end="0"/>
                                            </p:txEl>
                                          </p:spTgt>
                                        </p:tgtEl>
                                        <p:attrNameLst>
                                          <p:attrName>style.visibility</p:attrName>
                                        </p:attrNameLst>
                                      </p:cBhvr>
                                      <p:to>
                                        <p:strVal val="visible"/>
                                      </p:to>
                                    </p:set>
                                    <p:set>
                                      <p:cBhvr>
                                        <p:cTn id="15" dur="455" fill="hold">
                                          <p:stCondLst>
                                            <p:cond delay="0"/>
                                          </p:stCondLst>
                                        </p:cTn>
                                        <p:tgtEl>
                                          <p:spTgt spid="3">
                                            <p:txEl>
                                              <p:pRg st="0" end="0"/>
                                            </p:txEl>
                                          </p:spTgt>
                                        </p:tgtEl>
                                        <p:attrNameLst>
                                          <p:attrName>style.rotation</p:attrName>
                                        </p:attrNameLst>
                                      </p:cBhvr>
                                      <p:to>
                                        <p:strVal val="-45.0"/>
                                      </p:to>
                                    </p:set>
                                    <p:anim calcmode="lin" valueType="num">
                                      <p:cBhvr>
                                        <p:cTn id="16"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
                                        <p:tgtEl>
                                          <p:spTgt spid="4"/>
                                        </p:tgtEl>
                                      </p:cBhvr>
                                    </p:animEffect>
                                    <p:anim calcmode="lin" valueType="num">
                                      <p:cBhvr>
                                        <p:cTn id="25" dur="400" fill="hold"/>
                                        <p:tgtEl>
                                          <p:spTgt spid="4"/>
                                        </p:tgtEl>
                                        <p:attrNameLst>
                                          <p:attrName>ppt_x</p:attrName>
                                        </p:attrNameLst>
                                      </p:cBhvr>
                                      <p:tavLst>
                                        <p:tav tm="0">
                                          <p:val>
                                            <p:strVal val="#ppt_x"/>
                                          </p:val>
                                        </p:tav>
                                        <p:tav tm="100000">
                                          <p:val>
                                            <p:strVal val="#ppt_x"/>
                                          </p:val>
                                        </p:tav>
                                      </p:tavLst>
                                    </p:anim>
                                    <p:anim calcmode="lin" valueType="num">
                                      <p:cBhvr>
                                        <p:cTn id="26" dur="400" fill="hold"/>
                                        <p:tgtEl>
                                          <p:spTgt spid="4"/>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ppt_x</p:attrName>
                                        </p:attrNameLst>
                                      </p:cBhvr>
                                      <p:tavLst>
                                        <p:tav tm="0">
                                          <p:val>
                                            <p:strVal val="#ppt_x-.2"/>
                                          </p:val>
                                        </p:tav>
                                        <p:tav tm="100000">
                                          <p:val>
                                            <p:strVal val="#ppt_x"/>
                                          </p:val>
                                        </p:tav>
                                      </p:tavLst>
                                    </p:anim>
                                    <p:anim calcmode="lin" valueType="num">
                                      <p:cBhvr>
                                        <p:cTn id="34"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3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Automatic </a:t>
            </a:r>
            <a:r>
              <a:rPr lang="en-GB" dirty="0" err="1"/>
              <a:t>calculater</a:t>
            </a:r>
            <a:endParaRPr lang="en-GB" dirty="0"/>
          </a:p>
        </p:txBody>
      </p:sp>
      <p:sp>
        <p:nvSpPr>
          <p:cNvPr id="3" name="Content Placeholder 2"/>
          <p:cNvSpPr>
            <a:spLocks noGrp="1"/>
          </p:cNvSpPr>
          <p:nvPr>
            <p:ph idx="1"/>
          </p:nvPr>
        </p:nvSpPr>
        <p:spPr/>
        <p:txBody>
          <a:bodyPr/>
          <a:lstStyle/>
          <a:p>
            <a:r>
              <a:rPr lang="en-GB" dirty="0">
                <a:solidFill>
                  <a:srgbClr val="7030A0"/>
                </a:solidFill>
              </a:rPr>
              <a:t>About 185 years ago in </a:t>
            </a:r>
            <a:r>
              <a:rPr lang="en-GB" dirty="0" err="1">
                <a:solidFill>
                  <a:srgbClr val="7030A0"/>
                </a:solidFill>
              </a:rPr>
              <a:t>england</a:t>
            </a:r>
            <a:r>
              <a:rPr lang="en-GB" dirty="0">
                <a:solidFill>
                  <a:srgbClr val="7030A0"/>
                </a:solidFill>
              </a:rPr>
              <a:t>, Charles Babbage invented an </a:t>
            </a:r>
            <a:r>
              <a:rPr lang="en-GB" dirty="0">
                <a:solidFill>
                  <a:srgbClr val="FF0000"/>
                </a:solidFill>
              </a:rPr>
              <a:t>automatic calculator </a:t>
            </a:r>
            <a:r>
              <a:rPr lang="en-GB" dirty="0">
                <a:solidFill>
                  <a:srgbClr val="7030A0"/>
                </a:solidFill>
              </a:rPr>
              <a:t>powered  by steam. Although </a:t>
            </a:r>
            <a:r>
              <a:rPr lang="en-GB" dirty="0" err="1">
                <a:solidFill>
                  <a:srgbClr val="7030A0"/>
                </a:solidFill>
              </a:rPr>
              <a:t>Babage</a:t>
            </a:r>
            <a:r>
              <a:rPr lang="en-GB" dirty="0">
                <a:solidFill>
                  <a:srgbClr val="7030A0"/>
                </a:solidFill>
              </a:rPr>
              <a:t> worked on his machines for many years, he was never able to build one that worked.  </a:t>
            </a:r>
          </a:p>
        </p:txBody>
      </p:sp>
      <p:pic>
        <p:nvPicPr>
          <p:cNvPr id="32774" name="Picture 6" descr="http://t0.gstatic.com/images?q=tbn:fKlIwp-8IEKKlM:http://upload.wikimedia.org/wikipedia/commons/thumb/3/3a/EDSAC_(10).jpg/200px-EDSAC_(10).jpg"/>
          <p:cNvPicPr>
            <a:picLocks noChangeAspect="1" noChangeArrowheads="1"/>
          </p:cNvPicPr>
          <p:nvPr/>
        </p:nvPicPr>
        <p:blipFill>
          <a:blip r:embed="rId3" cstate="print"/>
          <a:srcRect/>
          <a:stretch>
            <a:fillRect/>
          </a:stretch>
        </p:blipFill>
        <p:spPr bwMode="auto">
          <a:xfrm>
            <a:off x="857224" y="4714884"/>
            <a:ext cx="2286016" cy="1643074"/>
          </a:xfrm>
          <a:prstGeom prst="rect">
            <a:avLst/>
          </a:prstGeom>
          <a:noFill/>
        </p:spPr>
      </p:pic>
      <p:pic>
        <p:nvPicPr>
          <p:cNvPr id="32776" name="Picture 8" descr="http://t3.gstatic.com/images?q=tbn:4krXb-b-I1fxjM:http://www.cs.uakron.edu/~margush/465/01_images/wilkes%2520with%2520edsac.jpg"/>
          <p:cNvPicPr>
            <a:picLocks noChangeAspect="1" noChangeArrowheads="1"/>
          </p:cNvPicPr>
          <p:nvPr/>
        </p:nvPicPr>
        <p:blipFill>
          <a:blip r:embed="rId4" cstate="print"/>
          <a:srcRect/>
          <a:stretch>
            <a:fillRect/>
          </a:stretch>
        </p:blipFill>
        <p:spPr bwMode="auto">
          <a:xfrm>
            <a:off x="4929190" y="4572008"/>
            <a:ext cx="3214710" cy="2071702"/>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0" presetClass="entr" presetSubtype="0" decel="100000" fill="hold" nodeType="clickEffect">
                                  <p:stCondLst>
                                    <p:cond delay="0"/>
                                  </p:stCondLst>
                                  <p:childTnLst>
                                    <p:set>
                                      <p:cBhvr>
                                        <p:cTn id="21" dur="1" fill="hold">
                                          <p:stCondLst>
                                            <p:cond delay="0"/>
                                          </p:stCondLst>
                                        </p:cTn>
                                        <p:tgtEl>
                                          <p:spTgt spid="32774"/>
                                        </p:tgtEl>
                                        <p:attrNameLst>
                                          <p:attrName>style.visibility</p:attrName>
                                        </p:attrNameLst>
                                      </p:cBhvr>
                                      <p:to>
                                        <p:strVal val="visible"/>
                                      </p:to>
                                    </p:set>
                                    <p:anim calcmode="lin" valueType="num">
                                      <p:cBhvr>
                                        <p:cTn id="22" dur="1000" fill="hold"/>
                                        <p:tgtEl>
                                          <p:spTgt spid="32774"/>
                                        </p:tgtEl>
                                        <p:attrNameLst>
                                          <p:attrName>ppt_w</p:attrName>
                                        </p:attrNameLst>
                                      </p:cBhvr>
                                      <p:tavLst>
                                        <p:tav tm="0">
                                          <p:val>
                                            <p:strVal val="#ppt_w+.3"/>
                                          </p:val>
                                        </p:tav>
                                        <p:tav tm="100000">
                                          <p:val>
                                            <p:strVal val="#ppt_w"/>
                                          </p:val>
                                        </p:tav>
                                      </p:tavLst>
                                    </p:anim>
                                    <p:anim calcmode="lin" valueType="num">
                                      <p:cBhvr>
                                        <p:cTn id="23" dur="1000" fill="hold"/>
                                        <p:tgtEl>
                                          <p:spTgt spid="32774"/>
                                        </p:tgtEl>
                                        <p:attrNameLst>
                                          <p:attrName>ppt_h</p:attrName>
                                        </p:attrNameLst>
                                      </p:cBhvr>
                                      <p:tavLst>
                                        <p:tav tm="0">
                                          <p:val>
                                            <p:strVal val="#ppt_h"/>
                                          </p:val>
                                        </p:tav>
                                        <p:tav tm="100000">
                                          <p:val>
                                            <p:strVal val="#ppt_h"/>
                                          </p:val>
                                        </p:tav>
                                      </p:tavLst>
                                    </p:anim>
                                    <p:animEffect transition="in" filter="fade">
                                      <p:cBhvr>
                                        <p:cTn id="24" dur="1000"/>
                                        <p:tgtEl>
                                          <p:spTgt spid="32774"/>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32776"/>
                                        </p:tgtEl>
                                        <p:attrNameLst>
                                          <p:attrName>style.visibility</p:attrName>
                                        </p:attrNameLst>
                                      </p:cBhvr>
                                      <p:to>
                                        <p:strVal val="visible"/>
                                      </p:to>
                                    </p:set>
                                    <p:anim calcmode="lin" valueType="num">
                                      <p:cBhvr>
                                        <p:cTn id="29" dur="500" fill="hold"/>
                                        <p:tgtEl>
                                          <p:spTgt spid="32776"/>
                                        </p:tgtEl>
                                        <p:attrNameLst>
                                          <p:attrName>ppt_w</p:attrName>
                                        </p:attrNameLst>
                                      </p:cBhvr>
                                      <p:tavLst>
                                        <p:tav tm="0">
                                          <p:val>
                                            <p:fltVal val="0"/>
                                          </p:val>
                                        </p:tav>
                                        <p:tav tm="100000">
                                          <p:val>
                                            <p:strVal val="#ppt_w"/>
                                          </p:val>
                                        </p:tav>
                                      </p:tavLst>
                                    </p:anim>
                                    <p:anim calcmode="lin" valueType="num">
                                      <p:cBhvr>
                                        <p:cTn id="30" dur="500" fill="hold"/>
                                        <p:tgtEl>
                                          <p:spTgt spid="32776"/>
                                        </p:tgtEl>
                                        <p:attrNameLst>
                                          <p:attrName>ppt_h</p:attrName>
                                        </p:attrNameLst>
                                      </p:cBhvr>
                                      <p:tavLst>
                                        <p:tav tm="0">
                                          <p:val>
                                            <p:fltVal val="0"/>
                                          </p:val>
                                        </p:tav>
                                        <p:tav tm="100000">
                                          <p:val>
                                            <p:strVal val="#ppt_h"/>
                                          </p:val>
                                        </p:tav>
                                      </p:tavLst>
                                    </p:anim>
                                    <p:anim calcmode="lin" valueType="num">
                                      <p:cBhvr>
                                        <p:cTn id="31" dur="500" fill="hold"/>
                                        <p:tgtEl>
                                          <p:spTgt spid="32776"/>
                                        </p:tgtEl>
                                        <p:attrNameLst>
                                          <p:attrName>style.rotation</p:attrName>
                                        </p:attrNameLst>
                                      </p:cBhvr>
                                      <p:tavLst>
                                        <p:tav tm="0">
                                          <p:val>
                                            <p:fltVal val="360"/>
                                          </p:val>
                                        </p:tav>
                                        <p:tav tm="100000">
                                          <p:val>
                                            <p:fltVal val="0"/>
                                          </p:val>
                                        </p:tav>
                                      </p:tavLst>
                                    </p:anim>
                                    <p:animEffect transition="in" filter="fade">
                                      <p:cBhvr>
                                        <p:cTn id="32" dur="500"/>
                                        <p:tgtEl>
                                          <p:spTgt spid="32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Typewriter</a:t>
            </a:r>
          </a:p>
        </p:txBody>
      </p:sp>
      <p:sp>
        <p:nvSpPr>
          <p:cNvPr id="3" name="Content Placeholder 2"/>
          <p:cNvSpPr>
            <a:spLocks noGrp="1"/>
          </p:cNvSpPr>
          <p:nvPr>
            <p:ph idx="1"/>
          </p:nvPr>
        </p:nvSpPr>
        <p:spPr/>
        <p:txBody>
          <a:bodyPr/>
          <a:lstStyle/>
          <a:p>
            <a:r>
              <a:rPr lang="en-GB" dirty="0">
                <a:solidFill>
                  <a:srgbClr val="FF00FF"/>
                </a:solidFill>
              </a:rPr>
              <a:t>About 135 years ago C.L. Sholes invented a </a:t>
            </a:r>
            <a:r>
              <a:rPr lang="en-GB" dirty="0">
                <a:solidFill>
                  <a:srgbClr val="FF0000"/>
                </a:solidFill>
              </a:rPr>
              <a:t>typewriter</a:t>
            </a:r>
            <a:r>
              <a:rPr lang="en-GB" dirty="0">
                <a:solidFill>
                  <a:srgbClr val="FF00FF"/>
                </a:solidFill>
              </a:rPr>
              <a:t>, upon which today’s computer keyboards are </a:t>
            </a:r>
            <a:r>
              <a:rPr lang="en-GB" dirty="0" err="1">
                <a:solidFill>
                  <a:srgbClr val="FF00FF"/>
                </a:solidFill>
              </a:rPr>
              <a:t>modeled</a:t>
            </a:r>
            <a:r>
              <a:rPr lang="en-GB" dirty="0">
                <a:solidFill>
                  <a:srgbClr val="FF00FF"/>
                </a:solidFill>
              </a:rPr>
              <a:t>.</a:t>
            </a:r>
          </a:p>
        </p:txBody>
      </p:sp>
      <p:pic>
        <p:nvPicPr>
          <p:cNvPr id="30722" name="Picture 2" descr="http://t1.gstatic.com/images?q=tbn:EfNZ962RLhnKjM:http://www.theoriginof.com/images/typewriter/typewriter.jpg"/>
          <p:cNvPicPr>
            <a:picLocks noChangeAspect="1" noChangeArrowheads="1"/>
          </p:cNvPicPr>
          <p:nvPr/>
        </p:nvPicPr>
        <p:blipFill>
          <a:blip r:embed="rId3" cstate="print"/>
          <a:srcRect/>
          <a:stretch>
            <a:fillRect/>
          </a:stretch>
        </p:blipFill>
        <p:spPr bwMode="auto">
          <a:xfrm>
            <a:off x="642910" y="3714752"/>
            <a:ext cx="2357454" cy="2338442"/>
          </a:xfrm>
          <a:prstGeom prst="rect">
            <a:avLst/>
          </a:prstGeom>
          <a:noFill/>
        </p:spPr>
      </p:pic>
      <p:pic>
        <p:nvPicPr>
          <p:cNvPr id="30724" name="Picture 4" descr="http://t0.gstatic.com/images?q=tbn:2BCMuDaVziqtFM:http://www.serpentinegallery.org/type-writer.jpg"/>
          <p:cNvPicPr>
            <a:picLocks noChangeAspect="1" noChangeArrowheads="1"/>
          </p:cNvPicPr>
          <p:nvPr/>
        </p:nvPicPr>
        <p:blipFill>
          <a:blip r:embed="rId4" cstate="print"/>
          <a:srcRect/>
          <a:stretch>
            <a:fillRect/>
          </a:stretch>
        </p:blipFill>
        <p:spPr bwMode="auto">
          <a:xfrm>
            <a:off x="4929190" y="3929066"/>
            <a:ext cx="2357454" cy="2143142"/>
          </a:xfrm>
          <a:prstGeom prst="rect">
            <a:avLst/>
          </a:prstGeom>
          <a:noFill/>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5"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3">
                                            <p:txEl>
                                              <p:pRg st="0" end="0"/>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0722"/>
                                        </p:tgtEl>
                                        <p:attrNameLst>
                                          <p:attrName>style.visibility</p:attrName>
                                        </p:attrNameLst>
                                      </p:cBhvr>
                                      <p:to>
                                        <p:strVal val="visible"/>
                                      </p:to>
                                    </p:set>
                                    <p:animEffect transition="in" filter="fade">
                                      <p:cBhvr>
                                        <p:cTn id="22" dur="1000"/>
                                        <p:tgtEl>
                                          <p:spTgt spid="30722"/>
                                        </p:tgtEl>
                                      </p:cBhvr>
                                    </p:animEffect>
                                    <p:anim calcmode="lin" valueType="num">
                                      <p:cBhvr>
                                        <p:cTn id="23" dur="1000" fill="hold"/>
                                        <p:tgtEl>
                                          <p:spTgt spid="30722"/>
                                        </p:tgtEl>
                                        <p:attrNameLst>
                                          <p:attrName>ppt_x</p:attrName>
                                        </p:attrNameLst>
                                      </p:cBhvr>
                                      <p:tavLst>
                                        <p:tav tm="0">
                                          <p:val>
                                            <p:strVal val="#ppt_x"/>
                                          </p:val>
                                        </p:tav>
                                        <p:tav tm="100000">
                                          <p:val>
                                            <p:strVal val="#ppt_x"/>
                                          </p:val>
                                        </p:tav>
                                      </p:tavLst>
                                    </p:anim>
                                    <p:anim calcmode="lin" valueType="num">
                                      <p:cBhvr>
                                        <p:cTn id="24" dur="1000" fill="hold"/>
                                        <p:tgtEl>
                                          <p:spTgt spid="3072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0" presetClass="entr" presetSubtype="0" fill="hold" nodeType="clickEffect">
                                  <p:stCondLst>
                                    <p:cond delay="0"/>
                                  </p:stCondLst>
                                  <p:childTnLst>
                                    <p:set>
                                      <p:cBhvr>
                                        <p:cTn id="28" dur="1" fill="hold">
                                          <p:stCondLst>
                                            <p:cond delay="0"/>
                                          </p:stCondLst>
                                        </p:cTn>
                                        <p:tgtEl>
                                          <p:spTgt spid="30724"/>
                                        </p:tgtEl>
                                        <p:attrNameLst>
                                          <p:attrName>style.visibility</p:attrName>
                                        </p:attrNameLst>
                                      </p:cBhvr>
                                      <p:to>
                                        <p:strVal val="visible"/>
                                      </p:to>
                                    </p:set>
                                    <p:animEffect transition="in" filter="wedge">
                                      <p:cBhvr>
                                        <p:cTn id="29" dur="20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Punched cards</a:t>
            </a:r>
          </a:p>
        </p:txBody>
      </p:sp>
      <p:sp>
        <p:nvSpPr>
          <p:cNvPr id="3" name="Content Placeholder 2"/>
          <p:cNvSpPr>
            <a:spLocks noGrp="1"/>
          </p:cNvSpPr>
          <p:nvPr>
            <p:ph idx="1"/>
          </p:nvPr>
        </p:nvSpPr>
        <p:spPr/>
        <p:txBody>
          <a:bodyPr/>
          <a:lstStyle/>
          <a:p>
            <a:r>
              <a:rPr lang="en-GB" dirty="0">
                <a:solidFill>
                  <a:schemeClr val="tx2">
                    <a:lumMod val="50000"/>
                  </a:schemeClr>
                </a:solidFill>
              </a:rPr>
              <a:t>About 115 years ago an American named Herman Hollerith invented a calculator that stored data on </a:t>
            </a:r>
            <a:r>
              <a:rPr lang="en-GB" dirty="0">
                <a:solidFill>
                  <a:srgbClr val="FF0000"/>
                </a:solidFill>
              </a:rPr>
              <a:t>punched cards</a:t>
            </a:r>
            <a:r>
              <a:rPr lang="en-GB" dirty="0">
                <a:solidFill>
                  <a:schemeClr val="tx2">
                    <a:lumMod val="50000"/>
                  </a:schemeClr>
                </a:solidFill>
              </a:rPr>
              <a:t>. For more than fifty years, computer data would continue to be stored in this way.</a:t>
            </a:r>
          </a:p>
        </p:txBody>
      </p:sp>
      <p:sp>
        <p:nvSpPr>
          <p:cNvPr id="28674" name="AutoShape 2" descr="http://t1.gstatic.com/images?q=tbn:CnMNzA5EKjsiwM:http://w1tp.com/enigma/u_175s5g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8676" name="AutoShape 4" descr="http://t1.gstatic.com/images?q=tbn:CnMNzA5EKjsiwM:http://w1tp.com/enigma/u_175s5g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8678" name="Picture 6" descr="http://t1.gstatic.com/images?q=tbn:CnMNzA5EKjsiwM:http://w1tp.com/enigma/u_175s5gb.jpg"/>
          <p:cNvPicPr>
            <a:picLocks noChangeAspect="1" noChangeArrowheads="1"/>
          </p:cNvPicPr>
          <p:nvPr/>
        </p:nvPicPr>
        <p:blipFill>
          <a:blip r:embed="rId3" cstate="print"/>
          <a:srcRect/>
          <a:stretch>
            <a:fillRect/>
          </a:stretch>
        </p:blipFill>
        <p:spPr bwMode="auto">
          <a:xfrm>
            <a:off x="1285852" y="4500570"/>
            <a:ext cx="2272870" cy="1509718"/>
          </a:xfrm>
          <a:prstGeom prst="rect">
            <a:avLst/>
          </a:prstGeom>
          <a:noFill/>
        </p:spPr>
      </p:pic>
      <p:pic>
        <p:nvPicPr>
          <p:cNvPr id="28680" name="Picture 8" descr="http://t1.gstatic.com/images?q=tbn:rfMtlry-YEFdmM:http://w1tp.com/enigma/u_175s5ge.jpg"/>
          <p:cNvPicPr>
            <a:picLocks noChangeAspect="1" noChangeArrowheads="1"/>
          </p:cNvPicPr>
          <p:nvPr/>
        </p:nvPicPr>
        <p:blipFill>
          <a:blip r:embed="rId4" cstate="print"/>
          <a:srcRect/>
          <a:stretch>
            <a:fillRect/>
          </a:stretch>
        </p:blipFill>
        <p:spPr bwMode="auto">
          <a:xfrm>
            <a:off x="5072066" y="4286256"/>
            <a:ext cx="2357454" cy="1565902"/>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1"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28678"/>
                                        </p:tgtEl>
                                        <p:attrNameLst>
                                          <p:attrName>style.visibility</p:attrName>
                                        </p:attrNameLst>
                                      </p:cBhvr>
                                      <p:to>
                                        <p:strVal val="visible"/>
                                      </p:to>
                                    </p:set>
                                    <p:animScale>
                                      <p:cBhvr>
                                        <p:cTn id="19" dur="1000" decel="50000" fill="hold">
                                          <p:stCondLst>
                                            <p:cond delay="0"/>
                                          </p:stCondLst>
                                        </p:cTn>
                                        <p:tgtEl>
                                          <p:spTgt spid="2867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28678"/>
                                        </p:tgtEl>
                                        <p:attrNameLst>
                                          <p:attrName>ppt_x</p:attrName>
                                          <p:attrName>ppt_y</p:attrName>
                                        </p:attrNameLst>
                                      </p:cBhvr>
                                    </p:animMotion>
                                    <p:animEffect transition="in" filter="fade">
                                      <p:cBhvr>
                                        <p:cTn id="21" dur="1000"/>
                                        <p:tgtEl>
                                          <p:spTgt spid="28678"/>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4" fill="hold" nodeType="clickEffect">
                                  <p:stCondLst>
                                    <p:cond delay="0"/>
                                  </p:stCondLst>
                                  <p:childTnLst>
                                    <p:set>
                                      <p:cBhvr>
                                        <p:cTn id="25" dur="1" fill="hold">
                                          <p:stCondLst>
                                            <p:cond delay="0"/>
                                          </p:stCondLst>
                                        </p:cTn>
                                        <p:tgtEl>
                                          <p:spTgt spid="28680"/>
                                        </p:tgtEl>
                                        <p:attrNameLst>
                                          <p:attrName>style.visibility</p:attrName>
                                        </p:attrNameLst>
                                      </p:cBhvr>
                                      <p:to>
                                        <p:strVal val="visible"/>
                                      </p:to>
                                    </p:set>
                                    <p:animEffect transition="in" filter="wheel(4)">
                                      <p:cBhvr>
                                        <p:cTn id="26" dur="2000"/>
                                        <p:tgtEl>
                                          <p:spTgt spid="28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ENIAC</a:t>
            </a:r>
          </a:p>
        </p:txBody>
      </p:sp>
      <p:sp>
        <p:nvSpPr>
          <p:cNvPr id="3" name="Content Placeholder 2"/>
          <p:cNvSpPr>
            <a:spLocks noGrp="1"/>
          </p:cNvSpPr>
          <p:nvPr>
            <p:ph idx="1"/>
          </p:nvPr>
        </p:nvSpPr>
        <p:spPr/>
        <p:txBody>
          <a:bodyPr/>
          <a:lstStyle/>
          <a:p>
            <a:r>
              <a:rPr lang="en-GB" dirty="0"/>
              <a:t>About 60 years ago a computer called the </a:t>
            </a:r>
            <a:r>
              <a:rPr lang="en-GB" dirty="0">
                <a:solidFill>
                  <a:srgbClr val="FF0000"/>
                </a:solidFill>
              </a:rPr>
              <a:t>ENIAC</a:t>
            </a:r>
            <a:r>
              <a:rPr lang="en-GB" dirty="0"/>
              <a:t>  (Electronic Numerical </a:t>
            </a:r>
            <a:r>
              <a:rPr lang="en-GB" dirty="0" err="1"/>
              <a:t>Integrater</a:t>
            </a:r>
            <a:r>
              <a:rPr lang="en-GB" dirty="0"/>
              <a:t> and Calculator) was built in the United States to help design weapons. The computer was more than 80 feet long and weighed 30 tons. It could calculate as much in two hours as 100 scientists could do in a year.</a:t>
            </a:r>
          </a:p>
          <a:p>
            <a:pPr>
              <a:buNone/>
            </a:pPr>
            <a:r>
              <a:rPr lang="en-GB" dirty="0"/>
              <a:t> </a:t>
            </a:r>
          </a:p>
        </p:txBody>
      </p:sp>
      <p:pic>
        <p:nvPicPr>
          <p:cNvPr id="26626" name="Picture 2" descr="http://t2.gstatic.com/images?q=tbn:scriIq6ErKhQxM:http://www.msp.gov.ec/dps/morona_santiago/images/stories/eniac.jpg"/>
          <p:cNvPicPr>
            <a:picLocks noChangeAspect="1" noChangeArrowheads="1"/>
          </p:cNvPicPr>
          <p:nvPr/>
        </p:nvPicPr>
        <p:blipFill>
          <a:blip r:embed="rId3" cstate="print"/>
          <a:srcRect/>
          <a:stretch>
            <a:fillRect/>
          </a:stretch>
        </p:blipFill>
        <p:spPr bwMode="auto">
          <a:xfrm>
            <a:off x="2285984" y="5214950"/>
            <a:ext cx="2000264" cy="1490664"/>
          </a:xfrm>
          <a:prstGeom prst="rect">
            <a:avLst/>
          </a:prstGeom>
          <a:noFill/>
        </p:spPr>
      </p:pic>
      <p:pic>
        <p:nvPicPr>
          <p:cNvPr id="26628" name="Picture 4" descr="http://t1.gstatic.com/images?q=tbn:ybl9r9US63OLdM:http://oldweb.cecm.sfu.ca/personal/jborwein/Math419/eniac.gif"/>
          <p:cNvPicPr>
            <a:picLocks noChangeAspect="1" noChangeArrowheads="1"/>
          </p:cNvPicPr>
          <p:nvPr/>
        </p:nvPicPr>
        <p:blipFill>
          <a:blip r:embed="rId4" cstate="print"/>
          <a:srcRect/>
          <a:stretch>
            <a:fillRect/>
          </a:stretch>
        </p:blipFill>
        <p:spPr bwMode="auto">
          <a:xfrm>
            <a:off x="5143504" y="5072074"/>
            <a:ext cx="2428892" cy="1523144"/>
          </a:xfrm>
          <a:prstGeom prst="rect">
            <a:avLst/>
          </a:prstGeom>
          <a:noFill/>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4"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3">
                                            <p:txEl>
                                              <p:pRg st="0" end="0"/>
                                            </p:txEl>
                                          </p:spTgt>
                                        </p:tgtEl>
                                        <p:attrNameLst>
                                          <p:attrName>ppt_x</p:attrName>
                                        </p:attrNameLst>
                                      </p:cBhvr>
                                    </p:anim>
                                    <p:anim from="0" to="-1.0" calcmode="lin" valueType="num">
                                      <p:cBhvr>
                                        <p:cTn id="17" dur="200" decel="50000" autoRev="1" fill="hold">
                                          <p:stCondLst>
                                            <p:cond delay="600"/>
                                          </p:stCondLst>
                                        </p:cTn>
                                        <p:tgtEl>
                                          <p:spTgt spid="3">
                                            <p:txEl>
                                              <p:pRg st="0" end="0"/>
                                            </p:txEl>
                                          </p:spTgt>
                                        </p:tgtEl>
                                        <p:attrNameLst>
                                          <p:attrName>xshear</p:attrName>
                                        </p:attrNameLst>
                                      </p:cBhvr>
                                    </p:anim>
                                    <p:animScale>
                                      <p:cBhvr>
                                        <p:cTn id="18" dur="200" decel="100000" autoRev="1" fill="hold">
                                          <p:stCondLst>
                                            <p:cond delay="600"/>
                                          </p:stCondLst>
                                        </p:cTn>
                                        <p:tgtEl>
                                          <p:spTgt spid="3">
                                            <p:txEl>
                                              <p:pRg st="0" end="0"/>
                                            </p:txEl>
                                          </p:spTgt>
                                        </p:tgtEl>
                                      </p:cBhvr>
                                      <p:from x="100000" y="100000"/>
                                      <p:to x="80000" y="100000"/>
                                    </p:animScale>
                                    <p:anim by="(#ppt_h/3+#ppt_w*0.1)" calcmode="lin" valueType="num">
                                      <p:cBhvr additive="sum">
                                        <p:cTn id="19"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20" fill="hold">
                      <p:stCondLst>
                        <p:cond delay="indefinite"/>
                      </p:stCondLst>
                      <p:childTnLst>
                        <p:par>
                          <p:cTn id="21" fill="hold">
                            <p:stCondLst>
                              <p:cond delay="0"/>
                            </p:stCondLst>
                            <p:childTnLst>
                              <p:par>
                                <p:cTn id="22" presetID="34"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from="(-#ppt_w/2)" to="(#ppt_x)" calcmode="lin" valueType="num">
                                      <p:cBhvr>
                                        <p:cTn id="24" dur="600" fill="hold">
                                          <p:stCondLst>
                                            <p:cond delay="0"/>
                                          </p:stCondLst>
                                        </p:cTn>
                                        <p:tgtEl>
                                          <p:spTgt spid="3">
                                            <p:txEl>
                                              <p:pRg st="1" end="1"/>
                                            </p:txEl>
                                          </p:spTgt>
                                        </p:tgtEl>
                                        <p:attrNameLst>
                                          <p:attrName>ppt_x</p:attrName>
                                        </p:attrNameLst>
                                      </p:cBhvr>
                                    </p:anim>
                                    <p:anim from="0" to="-1.0" calcmode="lin" valueType="num">
                                      <p:cBhvr>
                                        <p:cTn id="25" dur="200" decel="50000" autoRev="1" fill="hold">
                                          <p:stCondLst>
                                            <p:cond delay="600"/>
                                          </p:stCondLst>
                                        </p:cTn>
                                        <p:tgtEl>
                                          <p:spTgt spid="3">
                                            <p:txEl>
                                              <p:pRg st="1" end="1"/>
                                            </p:txEl>
                                          </p:spTgt>
                                        </p:tgtEl>
                                        <p:attrNameLst>
                                          <p:attrName>xshear</p:attrName>
                                        </p:attrNameLst>
                                      </p:cBhvr>
                                    </p:anim>
                                    <p:animScale>
                                      <p:cBhvr>
                                        <p:cTn id="26" dur="200" decel="100000" autoRev="1" fill="hold">
                                          <p:stCondLst>
                                            <p:cond delay="600"/>
                                          </p:stCondLst>
                                        </p:cTn>
                                        <p:tgtEl>
                                          <p:spTgt spid="3">
                                            <p:txEl>
                                              <p:pRg st="1" end="1"/>
                                            </p:txEl>
                                          </p:spTgt>
                                        </p:tgtEl>
                                      </p:cBhvr>
                                      <p:from x="100000" y="100000"/>
                                      <p:to x="80000" y="100000"/>
                                    </p:animScale>
                                    <p:anim by="(#ppt_h/3+#ppt_w*0.1)" calcmode="lin" valueType="num">
                                      <p:cBhvr additive="sum">
                                        <p:cTn id="27"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26626"/>
                                        </p:tgtEl>
                                        <p:attrNameLst>
                                          <p:attrName>style.visibility</p:attrName>
                                        </p:attrNameLst>
                                      </p:cBhvr>
                                      <p:to>
                                        <p:strVal val="visible"/>
                                      </p:to>
                                    </p:set>
                                    <p:anim calcmode="lin" valueType="num">
                                      <p:cBhvr>
                                        <p:cTn id="32" dur="1000" fill="hold"/>
                                        <p:tgtEl>
                                          <p:spTgt spid="26626"/>
                                        </p:tgtEl>
                                        <p:attrNameLst>
                                          <p:attrName>ppt_w</p:attrName>
                                        </p:attrNameLst>
                                      </p:cBhvr>
                                      <p:tavLst>
                                        <p:tav tm="0">
                                          <p:val>
                                            <p:strVal val="#ppt_w*0.70"/>
                                          </p:val>
                                        </p:tav>
                                        <p:tav tm="100000">
                                          <p:val>
                                            <p:strVal val="#ppt_w"/>
                                          </p:val>
                                        </p:tav>
                                      </p:tavLst>
                                    </p:anim>
                                    <p:anim calcmode="lin" valueType="num">
                                      <p:cBhvr>
                                        <p:cTn id="33" dur="1000" fill="hold"/>
                                        <p:tgtEl>
                                          <p:spTgt spid="26626"/>
                                        </p:tgtEl>
                                        <p:attrNameLst>
                                          <p:attrName>ppt_h</p:attrName>
                                        </p:attrNameLst>
                                      </p:cBhvr>
                                      <p:tavLst>
                                        <p:tav tm="0">
                                          <p:val>
                                            <p:strVal val="#ppt_h"/>
                                          </p:val>
                                        </p:tav>
                                        <p:tav tm="100000">
                                          <p:val>
                                            <p:strVal val="#ppt_h"/>
                                          </p:val>
                                        </p:tav>
                                      </p:tavLst>
                                    </p:anim>
                                    <p:animEffect transition="in" filter="fade">
                                      <p:cBhvr>
                                        <p:cTn id="34" dur="1000"/>
                                        <p:tgtEl>
                                          <p:spTgt spid="26626"/>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nodeType="clickEffect">
                                  <p:stCondLst>
                                    <p:cond delay="0"/>
                                  </p:stCondLst>
                                  <p:childTnLst>
                                    <p:set>
                                      <p:cBhvr>
                                        <p:cTn id="38" dur="1" fill="hold">
                                          <p:stCondLst>
                                            <p:cond delay="0"/>
                                          </p:stCondLst>
                                        </p:cTn>
                                        <p:tgtEl>
                                          <p:spTgt spid="26628"/>
                                        </p:tgtEl>
                                        <p:attrNameLst>
                                          <p:attrName>style.visibility</p:attrName>
                                        </p:attrNameLst>
                                      </p:cBhvr>
                                      <p:to>
                                        <p:strVal val="visible"/>
                                      </p:to>
                                    </p:set>
                                    <p:anim calcmode="lin" valueType="num">
                                      <p:cBhvr>
                                        <p:cTn id="39" dur="1000" fill="hold"/>
                                        <p:tgtEl>
                                          <p:spTgt spid="26628"/>
                                        </p:tgtEl>
                                        <p:attrNameLst>
                                          <p:attrName>ppt_x</p:attrName>
                                        </p:attrNameLst>
                                      </p:cBhvr>
                                      <p:tavLst>
                                        <p:tav tm="0">
                                          <p:val>
                                            <p:strVal val="#ppt_x-.2"/>
                                          </p:val>
                                        </p:tav>
                                        <p:tav tm="100000">
                                          <p:val>
                                            <p:strVal val="#ppt_x"/>
                                          </p:val>
                                        </p:tav>
                                      </p:tavLst>
                                    </p:anim>
                                    <p:anim calcmode="lin" valueType="num">
                                      <p:cBhvr>
                                        <p:cTn id="40" dur="1000" fill="hold"/>
                                        <p:tgtEl>
                                          <p:spTgt spid="26628"/>
                                        </p:tgtEl>
                                        <p:attrNameLst>
                                          <p:attrName>ppt_y</p:attrName>
                                        </p:attrNameLst>
                                      </p:cBhvr>
                                      <p:tavLst>
                                        <p:tav tm="0">
                                          <p:val>
                                            <p:strVal val="#ppt_y"/>
                                          </p:val>
                                        </p:tav>
                                        <p:tav tm="100000">
                                          <p:val>
                                            <p:strVal val="#ppt_y"/>
                                          </p:val>
                                        </p:tav>
                                      </p:tavLst>
                                    </p:anim>
                                    <p:animEffect transition="in" filter="wipe(right)" prLst="gradientSize: 0.1">
                                      <p:cBhvr>
                                        <p:cTn id="41" dur="1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History about computers </a:t>
            </a:r>
          </a:p>
        </p:txBody>
      </p:sp>
      <p:sp>
        <p:nvSpPr>
          <p:cNvPr id="3" name="Content Placeholder 2"/>
          <p:cNvSpPr>
            <a:spLocks noGrp="1"/>
          </p:cNvSpPr>
          <p:nvPr>
            <p:ph idx="1"/>
          </p:nvPr>
        </p:nvSpPr>
        <p:spPr/>
        <p:txBody>
          <a:bodyPr/>
          <a:lstStyle/>
          <a:p>
            <a:r>
              <a:rPr lang="en-GB" dirty="0">
                <a:solidFill>
                  <a:srgbClr val="C00000"/>
                </a:solidFill>
              </a:rPr>
              <a:t>About 45 years ago factories and other very large businesses began to use computers to figure payroll, sales, and expenses. Computers also performed specific </a:t>
            </a:r>
            <a:r>
              <a:rPr lang="en-GB" dirty="0" err="1">
                <a:solidFill>
                  <a:srgbClr val="C00000"/>
                </a:solidFill>
              </a:rPr>
              <a:t>taskes</a:t>
            </a:r>
            <a:r>
              <a:rPr lang="en-GB" dirty="0">
                <a:solidFill>
                  <a:srgbClr val="C00000"/>
                </a:solidFill>
              </a:rPr>
              <a:t> such as booking airline reservations and seat were very big and very expensive, with many costing more than one million dollars.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Internet </a:t>
            </a:r>
          </a:p>
        </p:txBody>
      </p:sp>
      <p:sp>
        <p:nvSpPr>
          <p:cNvPr id="3" name="Content Placeholder 2"/>
          <p:cNvSpPr>
            <a:spLocks noGrp="1"/>
          </p:cNvSpPr>
          <p:nvPr>
            <p:ph idx="1"/>
          </p:nvPr>
        </p:nvSpPr>
        <p:spPr/>
        <p:txBody>
          <a:bodyPr/>
          <a:lstStyle/>
          <a:p>
            <a:r>
              <a:rPr lang="en-GB" dirty="0"/>
              <a:t>About 35 years ago the </a:t>
            </a:r>
            <a:r>
              <a:rPr lang="en-GB" dirty="0">
                <a:solidFill>
                  <a:srgbClr val="FF0000"/>
                </a:solidFill>
              </a:rPr>
              <a:t>internet</a:t>
            </a:r>
            <a:r>
              <a:rPr lang="en-GB" dirty="0"/>
              <a:t> was born when computers at four different universities were connected. For many years the </a:t>
            </a:r>
            <a:r>
              <a:rPr lang="en-GB" dirty="0" err="1"/>
              <a:t>the</a:t>
            </a:r>
            <a:r>
              <a:rPr lang="en-GB" dirty="0"/>
              <a:t> internet was used mainly by people in government  and universities.</a:t>
            </a:r>
          </a:p>
        </p:txBody>
      </p:sp>
      <p:pic>
        <p:nvPicPr>
          <p:cNvPr id="22530" name="Picture 2" descr="http://t1.gstatic.com/images?q=tbn:6gwpc5H1K9F4WM:http://blogs.zdnet.com/security/images/internet_explorer.png"/>
          <p:cNvPicPr>
            <a:picLocks noChangeAspect="1" noChangeArrowheads="1"/>
          </p:cNvPicPr>
          <p:nvPr/>
        </p:nvPicPr>
        <p:blipFill>
          <a:blip r:embed="rId3" cstate="print"/>
          <a:srcRect/>
          <a:stretch>
            <a:fillRect/>
          </a:stretch>
        </p:blipFill>
        <p:spPr bwMode="auto">
          <a:xfrm>
            <a:off x="2285984" y="4071942"/>
            <a:ext cx="2071702" cy="2180741"/>
          </a:xfrm>
          <a:prstGeom prst="rect">
            <a:avLst/>
          </a:prstGeom>
          <a:noFill/>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22530"/>
                                        </p:tgtEl>
                                        <p:attrNameLst>
                                          <p:attrName>style.visibility</p:attrName>
                                        </p:attrNameLst>
                                      </p:cBhvr>
                                      <p:to>
                                        <p:strVal val="visible"/>
                                      </p:to>
                                    </p:set>
                                    <p:anim calcmode="lin" valueType="num">
                                      <p:cBhvr>
                                        <p:cTn id="25" dur="500" fill="hold"/>
                                        <p:tgtEl>
                                          <p:spTgt spid="22530"/>
                                        </p:tgtEl>
                                        <p:attrNameLst>
                                          <p:attrName>ppt_w</p:attrName>
                                        </p:attrNameLst>
                                      </p:cBhvr>
                                      <p:tavLst>
                                        <p:tav tm="0">
                                          <p:val>
                                            <p:fltVal val="0"/>
                                          </p:val>
                                        </p:tav>
                                        <p:tav tm="100000">
                                          <p:val>
                                            <p:strVal val="#ppt_w"/>
                                          </p:val>
                                        </p:tav>
                                      </p:tavLst>
                                    </p:anim>
                                    <p:anim calcmode="lin" valueType="num">
                                      <p:cBhvr>
                                        <p:cTn id="26" dur="500" fill="hold"/>
                                        <p:tgtEl>
                                          <p:spTgt spid="225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248</TotalTime>
  <Words>461</Words>
  <Application>Microsoft Office PowerPoint</Application>
  <PresentationFormat>On-screen Show (4:3)</PresentationFormat>
  <Paragraphs>38</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MT</vt:lpstr>
      <vt:lpstr>Gallery</vt:lpstr>
      <vt:lpstr>History of computers</vt:lpstr>
      <vt:lpstr>PowerPoint Presentation</vt:lpstr>
      <vt:lpstr>Abacus</vt:lpstr>
      <vt:lpstr>Automatic calculater</vt:lpstr>
      <vt:lpstr>Typewriter</vt:lpstr>
      <vt:lpstr>Punched cards</vt:lpstr>
      <vt:lpstr>ENIAC</vt:lpstr>
      <vt:lpstr>History about computers </vt:lpstr>
      <vt:lpstr>Internet </vt:lpstr>
      <vt:lpstr>Personal computers</vt:lpstr>
      <vt:lpstr>Mouse </vt:lpstr>
      <vt:lpstr>Hypertext links</vt:lpstr>
      <vt:lpstr>CD-ROM drives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computers</dc:title>
  <dc:creator>Asad ahmed</dc:creator>
  <cp:lastModifiedBy>Asad ahmed</cp:lastModifiedBy>
  <cp:revision>31</cp:revision>
  <dcterms:created xsi:type="dcterms:W3CDTF">2009-11-28T07:58:49Z</dcterms:created>
  <dcterms:modified xsi:type="dcterms:W3CDTF">2022-09-24T03:59:33Z</dcterms:modified>
</cp:coreProperties>
</file>