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5" r:id="rId4"/>
    <p:sldId id="276" r:id="rId5"/>
    <p:sldId id="258" r:id="rId6"/>
    <p:sldId id="260" r:id="rId7"/>
    <p:sldId id="261" r:id="rId8"/>
    <p:sldId id="262" r:id="rId9"/>
    <p:sldId id="263" r:id="rId10"/>
    <p:sldId id="277" r:id="rId11"/>
    <p:sldId id="264" r:id="rId12"/>
    <p:sldId id="265" r:id="rId13"/>
    <p:sldId id="266" r:id="rId14"/>
    <p:sldId id="267" r:id="rId15"/>
    <p:sldId id="268" r:id="rId16"/>
    <p:sldId id="269" r:id="rId17"/>
    <p:sldId id="270" r:id="rId18"/>
    <p:sldId id="271" r:id="rId19"/>
    <p:sldId id="272"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93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487F80-6EDA-4D8B-8898-E377CA912ADD}" type="datetimeFigureOut">
              <a:rPr lang="en-GB" smtClean="0"/>
              <a:t>10/09/2022</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330FA248-220A-4A08-98F0-E1B5A6DD9EB0}"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7839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487F80-6EDA-4D8B-8898-E377CA912ADD}"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FA248-220A-4A08-98F0-E1B5A6DD9EB0}"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0637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487F80-6EDA-4D8B-8898-E377CA912ADD}"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FA248-220A-4A08-98F0-E1B5A6DD9EB0}"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6089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487F80-6EDA-4D8B-8898-E377CA912ADD}"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FA248-220A-4A08-98F0-E1B5A6DD9EB0}"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01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487F80-6EDA-4D8B-8898-E377CA912ADD}"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FA248-220A-4A08-98F0-E1B5A6DD9EB0}"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01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487F80-6EDA-4D8B-8898-E377CA912ADD}" type="datetimeFigureOut">
              <a:rPr lang="en-GB" smtClean="0"/>
              <a:t>10/09/2022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FA248-220A-4A08-98F0-E1B5A6DD9EB0}"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441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487F80-6EDA-4D8B-8898-E377CA912ADD}" type="datetimeFigureOut">
              <a:rPr lang="en-GB" smtClean="0"/>
              <a:t>10/09/2022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FA248-220A-4A08-98F0-E1B5A6DD9EB0}"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267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487F80-6EDA-4D8B-8898-E377CA912ADD}" type="datetimeFigureOut">
              <a:rPr lang="en-GB" smtClean="0"/>
              <a:t>10/09/2022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FA248-220A-4A08-98F0-E1B5A6DD9EB0}"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9677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87F80-6EDA-4D8B-8898-E377CA912ADD}" type="datetimeFigureOut">
              <a:rPr lang="en-GB" smtClean="0"/>
              <a:t>10/09/2022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FA248-220A-4A08-98F0-E1B5A6DD9EB0}" type="slidenum">
              <a:rPr lang="en-GB" smtClean="0"/>
              <a:t>‹#›</a:t>
            </a:fld>
            <a:endParaRPr lang="en-GB"/>
          </a:p>
        </p:txBody>
      </p:sp>
    </p:spTree>
    <p:extLst>
      <p:ext uri="{BB962C8B-B14F-4D97-AF65-F5344CB8AC3E}">
        <p14:creationId xmlns:p14="http://schemas.microsoft.com/office/powerpoint/2010/main" val="86571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87F80-6EDA-4D8B-8898-E377CA912ADD}" type="datetimeFigureOut">
              <a:rPr lang="en-GB" smtClean="0"/>
              <a:t>10/09/2022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FA248-220A-4A08-98F0-E1B5A6DD9EB0}"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5723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A487F80-6EDA-4D8B-8898-E377CA912ADD}" type="datetimeFigureOut">
              <a:rPr lang="en-GB" smtClean="0"/>
              <a:t>10/09/2022</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330FA248-220A-4A08-98F0-E1B5A6DD9EB0}"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01432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A487F80-6EDA-4D8B-8898-E377CA912ADD}" type="datetimeFigureOut">
              <a:rPr lang="en-GB" smtClean="0"/>
              <a:t>10/09/2022</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30FA248-220A-4A08-98F0-E1B5A6DD9EB0}"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553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CA463-7C97-9C45-8B83-5E43D3E75EB3}"/>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0A5B24A8-40AF-8EFD-4DD4-847EA398718F}"/>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583330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AC281-25B1-6CA7-183E-01B88A1B1CD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3A78B6F-C5F1-323A-E1AF-82985709C91E}"/>
              </a:ext>
            </a:extLst>
          </p:cNvPr>
          <p:cNvSpPr>
            <a:spLocks noGrp="1"/>
          </p:cNvSpPr>
          <p:nvPr>
            <p:ph idx="1"/>
          </p:nvPr>
        </p:nvSpPr>
        <p:spPr/>
        <p:txBody>
          <a:bodyPr/>
          <a:lstStyle/>
          <a:p>
            <a:r>
              <a:rPr lang="en-US" dirty="0">
                <a:solidFill>
                  <a:schemeClr val="tx1">
                    <a:lumMod val="85000"/>
                    <a:lumOff val="15000"/>
                  </a:schemeClr>
                </a:solidFill>
                <a:latin typeface="Times New Roman" pitchFamily="18" charset="0"/>
              </a:rPr>
              <a:t>Our head is one of the heaviest parts of our body, weighing from 12 to 18 pounds. It is very damaging to our muscles, tendons, and joints to hold our head hanging out over the keyboard day after day. Poor posture and static positioning of your head can cause your shoulders to lock, which in turn reduces the blood flow to your arms and may cause other repetitive stress injuries.</a:t>
            </a:r>
            <a:endParaRPr lang="en-GB" dirty="0"/>
          </a:p>
        </p:txBody>
      </p:sp>
    </p:spTree>
    <p:extLst>
      <p:ext uri="{BB962C8B-B14F-4D97-AF65-F5344CB8AC3E}">
        <p14:creationId xmlns:p14="http://schemas.microsoft.com/office/powerpoint/2010/main" val="3180998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753CE0E-A44C-6ACB-B055-4942A375D213}"/>
              </a:ext>
            </a:extLst>
          </p:cNvPr>
          <p:cNvSpPr>
            <a:spLocks noGrp="1" noRot="1" noChangeArrowheads="1"/>
          </p:cNvSpPr>
          <p:nvPr>
            <p:ph type="title"/>
          </p:nvPr>
        </p:nvSpPr>
        <p:spPr/>
        <p:txBody>
          <a:bodyPr rtlCol="0">
            <a:normAutofit fontScale="90000"/>
          </a:bodyPr>
          <a:lstStyle/>
          <a:p>
            <a:pPr>
              <a:defRPr/>
            </a:pPr>
            <a:r>
              <a:rPr lang="en-US" sz="6600" dirty="0">
                <a:solidFill>
                  <a:schemeClr val="accent1"/>
                </a:solidFill>
                <a:latin typeface="Constantia" panose="02030602050306030303" pitchFamily="18" charset="0"/>
              </a:rPr>
              <a:t>S</a:t>
            </a:r>
            <a:r>
              <a:rPr lang="en-US" sz="3600" dirty="0">
                <a:solidFill>
                  <a:schemeClr val="accent1"/>
                </a:solidFill>
                <a:latin typeface="Constantia" panose="02030602050306030303" pitchFamily="18" charset="0"/>
              </a:rPr>
              <a:t>ymptoms and prevention of problems with neck and shoulder</a:t>
            </a:r>
          </a:p>
        </p:txBody>
      </p:sp>
      <p:sp>
        <p:nvSpPr>
          <p:cNvPr id="11267" name="Rectangle 3">
            <a:extLst>
              <a:ext uri="{FF2B5EF4-FFF2-40B4-BE49-F238E27FC236}">
                <a16:creationId xmlns:a16="http://schemas.microsoft.com/office/drawing/2014/main" id="{DBFE378C-B27B-911C-D1C4-31BA5A4447BB}"/>
              </a:ext>
            </a:extLst>
          </p:cNvPr>
          <p:cNvSpPr>
            <a:spLocks noGrp="1" noRot="1" noChangeArrowheads="1"/>
          </p:cNvSpPr>
          <p:nvPr>
            <p:ph idx="1"/>
          </p:nvPr>
        </p:nvSpPr>
        <p:spPr>
          <a:xfrm>
            <a:off x="1828800" y="2133601"/>
            <a:ext cx="8540750" cy="3051175"/>
          </a:xfrm>
        </p:spPr>
        <p:txBody>
          <a:bodyPr rtlCol="0">
            <a:normAutofit fontScale="25000" lnSpcReduction="20000"/>
          </a:bodyPr>
          <a:lstStyle/>
          <a:p>
            <a:pPr marL="274320" indent="-274320">
              <a:lnSpc>
                <a:spcPct val="80000"/>
              </a:lnSpc>
              <a:buNone/>
              <a:defRPr/>
            </a:pPr>
            <a:r>
              <a:rPr lang="en-US" sz="6400" b="1" dirty="0">
                <a:solidFill>
                  <a:schemeClr val="tx1">
                    <a:lumMod val="85000"/>
                    <a:lumOff val="15000"/>
                  </a:schemeClr>
                </a:solidFill>
                <a:latin typeface="Times New Roman" pitchFamily="18" charset="0"/>
              </a:rPr>
              <a:t>Symptoms:</a:t>
            </a:r>
            <a:br>
              <a:rPr lang="en-US" sz="6400" dirty="0">
                <a:solidFill>
                  <a:schemeClr val="tx1">
                    <a:lumMod val="85000"/>
                    <a:lumOff val="15000"/>
                  </a:schemeClr>
                </a:solidFill>
                <a:latin typeface="Times New Roman" pitchFamily="18" charset="0"/>
              </a:rPr>
            </a:br>
            <a:endParaRPr lang="en-US" sz="6400" dirty="0">
              <a:solidFill>
                <a:schemeClr val="tx1">
                  <a:lumMod val="85000"/>
                  <a:lumOff val="15000"/>
                </a:schemeClr>
              </a:solidFill>
              <a:latin typeface="Times New Roman" pitchFamily="18" charset="0"/>
            </a:endParaRP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Tension in Neck or Shoulders </a:t>
            </a: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Muscle Spasms or Fatigue </a:t>
            </a: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Swelling or Tenderness in the Muscles </a:t>
            </a: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Aching or Radiating Pain </a:t>
            </a: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Headaches</a:t>
            </a:r>
            <a:br>
              <a:rPr lang="en-US" sz="6400" b="1" dirty="0">
                <a:solidFill>
                  <a:schemeClr val="tx1">
                    <a:lumMod val="85000"/>
                    <a:lumOff val="15000"/>
                  </a:schemeClr>
                </a:solidFill>
                <a:latin typeface="Times New Roman" pitchFamily="18" charset="0"/>
              </a:rPr>
            </a:br>
            <a:endParaRPr lang="en-US" sz="6400" b="1" dirty="0">
              <a:solidFill>
                <a:schemeClr val="tx1">
                  <a:lumMod val="85000"/>
                  <a:lumOff val="15000"/>
                </a:schemeClr>
              </a:solidFill>
              <a:latin typeface="Times New Roman" pitchFamily="18" charset="0"/>
            </a:endParaRPr>
          </a:p>
          <a:p>
            <a:pPr marL="274320" indent="-274320">
              <a:lnSpc>
                <a:spcPct val="80000"/>
              </a:lnSpc>
              <a:buNone/>
              <a:defRPr/>
            </a:pPr>
            <a:r>
              <a:rPr lang="en-US" sz="6400" b="1" dirty="0">
                <a:solidFill>
                  <a:schemeClr val="tx1">
                    <a:lumMod val="85000"/>
                    <a:lumOff val="15000"/>
                  </a:schemeClr>
                </a:solidFill>
                <a:latin typeface="Times New Roman" pitchFamily="18" charset="0"/>
              </a:rPr>
              <a:t>Prevention:</a:t>
            </a:r>
            <a:endParaRPr lang="en-US" sz="6400" dirty="0">
              <a:solidFill>
                <a:schemeClr val="tx1">
                  <a:lumMod val="85000"/>
                  <a:lumOff val="15000"/>
                </a:schemeClr>
              </a:solidFill>
              <a:latin typeface="Times New Roman" pitchFamily="18" charset="0"/>
            </a:endParaRP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Correct Posture </a:t>
            </a: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Take Breaks </a:t>
            </a: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Correct Ergonomic Setup </a:t>
            </a: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Neck Stretches</a:t>
            </a: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Shoulder Stretches </a:t>
            </a:r>
          </a:p>
          <a:p>
            <a:pPr marL="274320" indent="-274320">
              <a:lnSpc>
                <a:spcPct val="80000"/>
              </a:lnSpc>
              <a:buFont typeface="Wingdings 2"/>
              <a:buChar char=""/>
              <a:defRPr/>
            </a:pPr>
            <a:r>
              <a:rPr lang="en-US" sz="6400" b="1" dirty="0">
                <a:solidFill>
                  <a:schemeClr val="tx1">
                    <a:lumMod val="85000"/>
                    <a:lumOff val="15000"/>
                  </a:schemeClr>
                </a:solidFill>
                <a:latin typeface="Times New Roman" pitchFamily="18" charset="0"/>
              </a:rPr>
              <a:t>Back Stretches</a:t>
            </a:r>
            <a:br>
              <a:rPr lang="en-US" sz="6400" b="1" dirty="0">
                <a:solidFill>
                  <a:schemeClr val="tx1">
                    <a:lumMod val="85000"/>
                    <a:lumOff val="15000"/>
                  </a:schemeClr>
                </a:solidFill>
                <a:latin typeface="Times New Roman" pitchFamily="18" charset="0"/>
              </a:rPr>
            </a:br>
            <a:endParaRPr lang="en-US" sz="6400" b="1" dirty="0">
              <a:solidFill>
                <a:schemeClr val="tx1">
                  <a:lumMod val="85000"/>
                  <a:lumOff val="15000"/>
                </a:schemeClr>
              </a:solidFill>
              <a:latin typeface="Times New Roman" pitchFamily="18" charset="0"/>
            </a:endParaRPr>
          </a:p>
          <a:p>
            <a:pPr marL="274320" indent="-274320">
              <a:lnSpc>
                <a:spcPct val="80000"/>
              </a:lnSpc>
              <a:buNone/>
              <a:defRPr/>
            </a:pPr>
            <a:endParaRPr lang="en-US" sz="6400"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diamond(in)">
                                      <p:cBhvr>
                                        <p:cTn id="7" dur="2000"/>
                                        <p:tgtEl>
                                          <p:spTgt spid="11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diamond(in)">
                                      <p:cBhvr>
                                        <p:cTn id="12" dur="2000"/>
                                        <p:tgtEl>
                                          <p:spTgt spid="11267">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11267">
                                            <p:txEl>
                                              <p:pRg st="1" end="1"/>
                                            </p:txEl>
                                          </p:spTgt>
                                        </p:tgtEl>
                                        <p:attrNameLst>
                                          <p:attrName>style.visibility</p:attrName>
                                        </p:attrNameLst>
                                      </p:cBhvr>
                                      <p:to>
                                        <p:strVal val="visible"/>
                                      </p:to>
                                    </p:set>
                                    <p:animEffect transition="in" filter="diamond(in)">
                                      <p:cBhvr>
                                        <p:cTn id="15" dur="2000"/>
                                        <p:tgtEl>
                                          <p:spTgt spid="11267">
                                            <p:txEl>
                                              <p:pRg st="1" end="1"/>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11267">
                                            <p:txEl>
                                              <p:pRg st="2" end="2"/>
                                            </p:txEl>
                                          </p:spTgt>
                                        </p:tgtEl>
                                        <p:attrNameLst>
                                          <p:attrName>style.visibility</p:attrName>
                                        </p:attrNameLst>
                                      </p:cBhvr>
                                      <p:to>
                                        <p:strVal val="visible"/>
                                      </p:to>
                                    </p:set>
                                    <p:animEffect transition="in" filter="diamond(in)">
                                      <p:cBhvr>
                                        <p:cTn id="18" dur="2000"/>
                                        <p:tgtEl>
                                          <p:spTgt spid="11267">
                                            <p:txEl>
                                              <p:pRg st="2" end="2"/>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Effect transition="in" filter="diamond(in)">
                                      <p:cBhvr>
                                        <p:cTn id="21" dur="2000"/>
                                        <p:tgtEl>
                                          <p:spTgt spid="11267">
                                            <p:txEl>
                                              <p:pRg st="3" end="3"/>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11267">
                                            <p:txEl>
                                              <p:pRg st="4" end="4"/>
                                            </p:txEl>
                                          </p:spTgt>
                                        </p:tgtEl>
                                        <p:attrNameLst>
                                          <p:attrName>style.visibility</p:attrName>
                                        </p:attrNameLst>
                                      </p:cBhvr>
                                      <p:to>
                                        <p:strVal val="visible"/>
                                      </p:to>
                                    </p:set>
                                    <p:animEffect transition="in" filter="diamond(in)">
                                      <p:cBhvr>
                                        <p:cTn id="24" dur="2000"/>
                                        <p:tgtEl>
                                          <p:spTgt spid="11267">
                                            <p:txEl>
                                              <p:pRg st="4" end="4"/>
                                            </p:txEl>
                                          </p:spTgt>
                                        </p:tgtEl>
                                      </p:cBhvr>
                                    </p:animEffect>
                                  </p:childTnLst>
                                </p:cTn>
                              </p:par>
                              <p:par>
                                <p:cTn id="25" presetID="8" presetClass="entr" presetSubtype="16" fill="hold" nodeType="with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animEffect transition="in" filter="diamond(in)">
                                      <p:cBhvr>
                                        <p:cTn id="27" dur="2000"/>
                                        <p:tgtEl>
                                          <p:spTgt spid="11267">
                                            <p:txEl>
                                              <p:pRg st="5" end="5"/>
                                            </p:txEl>
                                          </p:spTgt>
                                        </p:tgtEl>
                                      </p:cBhvr>
                                    </p:animEffect>
                                  </p:childTnLst>
                                </p:cTn>
                              </p:par>
                              <p:par>
                                <p:cTn id="28" presetID="8" presetClass="entr" presetSubtype="16" fill="hold" nodeType="withEffect">
                                  <p:stCondLst>
                                    <p:cond delay="0"/>
                                  </p:stCondLst>
                                  <p:childTnLst>
                                    <p:set>
                                      <p:cBhvr>
                                        <p:cTn id="29" dur="1" fill="hold">
                                          <p:stCondLst>
                                            <p:cond delay="0"/>
                                          </p:stCondLst>
                                        </p:cTn>
                                        <p:tgtEl>
                                          <p:spTgt spid="11267">
                                            <p:txEl>
                                              <p:pRg st="6" end="6"/>
                                            </p:txEl>
                                          </p:spTgt>
                                        </p:tgtEl>
                                        <p:attrNameLst>
                                          <p:attrName>style.visibility</p:attrName>
                                        </p:attrNameLst>
                                      </p:cBhvr>
                                      <p:to>
                                        <p:strVal val="visible"/>
                                      </p:to>
                                    </p:set>
                                    <p:animEffect transition="in" filter="diamond(in)">
                                      <p:cBhvr>
                                        <p:cTn id="30" dur="2000"/>
                                        <p:tgtEl>
                                          <p:spTgt spid="11267">
                                            <p:txEl>
                                              <p:pRg st="6" end="6"/>
                                            </p:txEl>
                                          </p:spTgt>
                                        </p:tgtEl>
                                      </p:cBhvr>
                                    </p:animEffect>
                                  </p:childTnLst>
                                </p:cTn>
                              </p:par>
                              <p:par>
                                <p:cTn id="31" presetID="8" presetClass="entr" presetSubtype="16" fill="hold" nodeType="withEffect">
                                  <p:stCondLst>
                                    <p:cond delay="0"/>
                                  </p:stCondLst>
                                  <p:childTnLst>
                                    <p:set>
                                      <p:cBhvr>
                                        <p:cTn id="32" dur="1" fill="hold">
                                          <p:stCondLst>
                                            <p:cond delay="0"/>
                                          </p:stCondLst>
                                        </p:cTn>
                                        <p:tgtEl>
                                          <p:spTgt spid="11267">
                                            <p:txEl>
                                              <p:pRg st="7" end="7"/>
                                            </p:txEl>
                                          </p:spTgt>
                                        </p:tgtEl>
                                        <p:attrNameLst>
                                          <p:attrName>style.visibility</p:attrName>
                                        </p:attrNameLst>
                                      </p:cBhvr>
                                      <p:to>
                                        <p:strVal val="visible"/>
                                      </p:to>
                                    </p:set>
                                    <p:animEffect transition="in" filter="diamond(in)">
                                      <p:cBhvr>
                                        <p:cTn id="33" dur="2000"/>
                                        <p:tgtEl>
                                          <p:spTgt spid="11267">
                                            <p:txEl>
                                              <p:pRg st="7" end="7"/>
                                            </p:txEl>
                                          </p:spTgt>
                                        </p:tgtEl>
                                      </p:cBhvr>
                                    </p:animEffect>
                                  </p:childTnLst>
                                </p:cTn>
                              </p:par>
                              <p:par>
                                <p:cTn id="34" presetID="8" presetClass="entr" presetSubtype="16" fill="hold" nodeType="withEffect">
                                  <p:stCondLst>
                                    <p:cond delay="0"/>
                                  </p:stCondLst>
                                  <p:childTnLst>
                                    <p:set>
                                      <p:cBhvr>
                                        <p:cTn id="35" dur="1" fill="hold">
                                          <p:stCondLst>
                                            <p:cond delay="0"/>
                                          </p:stCondLst>
                                        </p:cTn>
                                        <p:tgtEl>
                                          <p:spTgt spid="11267">
                                            <p:txEl>
                                              <p:pRg st="8" end="8"/>
                                            </p:txEl>
                                          </p:spTgt>
                                        </p:tgtEl>
                                        <p:attrNameLst>
                                          <p:attrName>style.visibility</p:attrName>
                                        </p:attrNameLst>
                                      </p:cBhvr>
                                      <p:to>
                                        <p:strVal val="visible"/>
                                      </p:to>
                                    </p:set>
                                    <p:animEffect transition="in" filter="diamond(in)">
                                      <p:cBhvr>
                                        <p:cTn id="36" dur="2000"/>
                                        <p:tgtEl>
                                          <p:spTgt spid="11267">
                                            <p:txEl>
                                              <p:pRg st="8" end="8"/>
                                            </p:txEl>
                                          </p:spTgt>
                                        </p:tgtEl>
                                      </p:cBhvr>
                                    </p:animEffect>
                                  </p:childTnLst>
                                </p:cTn>
                              </p:par>
                              <p:par>
                                <p:cTn id="37" presetID="8" presetClass="entr" presetSubtype="16" fill="hold" nodeType="withEffect">
                                  <p:stCondLst>
                                    <p:cond delay="0"/>
                                  </p:stCondLst>
                                  <p:childTnLst>
                                    <p:set>
                                      <p:cBhvr>
                                        <p:cTn id="38" dur="1" fill="hold">
                                          <p:stCondLst>
                                            <p:cond delay="0"/>
                                          </p:stCondLst>
                                        </p:cTn>
                                        <p:tgtEl>
                                          <p:spTgt spid="11267">
                                            <p:txEl>
                                              <p:pRg st="9" end="9"/>
                                            </p:txEl>
                                          </p:spTgt>
                                        </p:tgtEl>
                                        <p:attrNameLst>
                                          <p:attrName>style.visibility</p:attrName>
                                        </p:attrNameLst>
                                      </p:cBhvr>
                                      <p:to>
                                        <p:strVal val="visible"/>
                                      </p:to>
                                    </p:set>
                                    <p:animEffect transition="in" filter="diamond(in)">
                                      <p:cBhvr>
                                        <p:cTn id="39" dur="2000"/>
                                        <p:tgtEl>
                                          <p:spTgt spid="11267">
                                            <p:txEl>
                                              <p:pRg st="9" end="9"/>
                                            </p:txEl>
                                          </p:spTgt>
                                        </p:tgtEl>
                                      </p:cBhvr>
                                    </p:animEffect>
                                  </p:childTnLst>
                                </p:cTn>
                              </p:par>
                              <p:par>
                                <p:cTn id="40" presetID="8" presetClass="entr" presetSubtype="16" fill="hold" nodeType="withEffect">
                                  <p:stCondLst>
                                    <p:cond delay="0"/>
                                  </p:stCondLst>
                                  <p:childTnLst>
                                    <p:set>
                                      <p:cBhvr>
                                        <p:cTn id="41" dur="1" fill="hold">
                                          <p:stCondLst>
                                            <p:cond delay="0"/>
                                          </p:stCondLst>
                                        </p:cTn>
                                        <p:tgtEl>
                                          <p:spTgt spid="11267">
                                            <p:txEl>
                                              <p:pRg st="10" end="10"/>
                                            </p:txEl>
                                          </p:spTgt>
                                        </p:tgtEl>
                                        <p:attrNameLst>
                                          <p:attrName>style.visibility</p:attrName>
                                        </p:attrNameLst>
                                      </p:cBhvr>
                                      <p:to>
                                        <p:strVal val="visible"/>
                                      </p:to>
                                    </p:set>
                                    <p:animEffect transition="in" filter="diamond(in)">
                                      <p:cBhvr>
                                        <p:cTn id="42" dur="2000"/>
                                        <p:tgtEl>
                                          <p:spTgt spid="11267">
                                            <p:txEl>
                                              <p:pRg st="10" end="10"/>
                                            </p:txEl>
                                          </p:spTgt>
                                        </p:tgtEl>
                                      </p:cBhvr>
                                    </p:animEffect>
                                  </p:childTnLst>
                                </p:cTn>
                              </p:par>
                              <p:par>
                                <p:cTn id="43" presetID="8" presetClass="entr" presetSubtype="16" fill="hold" nodeType="withEffect">
                                  <p:stCondLst>
                                    <p:cond delay="0"/>
                                  </p:stCondLst>
                                  <p:childTnLst>
                                    <p:set>
                                      <p:cBhvr>
                                        <p:cTn id="44" dur="1" fill="hold">
                                          <p:stCondLst>
                                            <p:cond delay="0"/>
                                          </p:stCondLst>
                                        </p:cTn>
                                        <p:tgtEl>
                                          <p:spTgt spid="11267">
                                            <p:txEl>
                                              <p:pRg st="11" end="11"/>
                                            </p:txEl>
                                          </p:spTgt>
                                        </p:tgtEl>
                                        <p:attrNameLst>
                                          <p:attrName>style.visibility</p:attrName>
                                        </p:attrNameLst>
                                      </p:cBhvr>
                                      <p:to>
                                        <p:strVal val="visible"/>
                                      </p:to>
                                    </p:set>
                                    <p:animEffect transition="in" filter="diamond(in)">
                                      <p:cBhvr>
                                        <p:cTn id="45" dur="2000"/>
                                        <p:tgtEl>
                                          <p:spTgt spid="11267">
                                            <p:txEl>
                                              <p:pRg st="11" end="11"/>
                                            </p:txEl>
                                          </p:spTgt>
                                        </p:tgtEl>
                                      </p:cBhvr>
                                    </p:animEffect>
                                  </p:childTnLst>
                                </p:cTn>
                              </p:par>
                              <p:par>
                                <p:cTn id="46" presetID="8" presetClass="entr" presetSubtype="16" fill="hold" nodeType="withEffect">
                                  <p:stCondLst>
                                    <p:cond delay="0"/>
                                  </p:stCondLst>
                                  <p:childTnLst>
                                    <p:set>
                                      <p:cBhvr>
                                        <p:cTn id="47" dur="1" fill="hold">
                                          <p:stCondLst>
                                            <p:cond delay="0"/>
                                          </p:stCondLst>
                                        </p:cTn>
                                        <p:tgtEl>
                                          <p:spTgt spid="11267">
                                            <p:txEl>
                                              <p:pRg st="12" end="12"/>
                                            </p:txEl>
                                          </p:spTgt>
                                        </p:tgtEl>
                                        <p:attrNameLst>
                                          <p:attrName>style.visibility</p:attrName>
                                        </p:attrNameLst>
                                      </p:cBhvr>
                                      <p:to>
                                        <p:strVal val="visible"/>
                                      </p:to>
                                    </p:set>
                                    <p:animEffect transition="in" filter="diamond(in)">
                                      <p:cBhvr>
                                        <p:cTn id="48" dur="2000"/>
                                        <p:tgtEl>
                                          <p:spTgt spid="1126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508B188-9B56-DCC3-2755-8061A3579450}"/>
              </a:ext>
            </a:extLst>
          </p:cNvPr>
          <p:cNvSpPr>
            <a:spLocks noGrp="1" noRot="1" noChangeArrowheads="1"/>
          </p:cNvSpPr>
          <p:nvPr>
            <p:ph type="title"/>
          </p:nvPr>
        </p:nvSpPr>
        <p:spPr/>
        <p:txBody>
          <a:bodyPr rtlCol="0">
            <a:normAutofit/>
          </a:bodyPr>
          <a:lstStyle/>
          <a:p>
            <a:pPr>
              <a:defRPr/>
            </a:pPr>
            <a:r>
              <a:rPr lang="en-US" sz="3600" dirty="0">
                <a:solidFill>
                  <a:schemeClr val="accent1"/>
                </a:solidFill>
                <a:latin typeface="Constantia" panose="02030602050306030303" pitchFamily="18" charset="0"/>
              </a:rPr>
              <a:t>Ergonomic Setup</a:t>
            </a:r>
          </a:p>
        </p:txBody>
      </p:sp>
      <p:sp>
        <p:nvSpPr>
          <p:cNvPr id="12291" name="Rectangle 3">
            <a:extLst>
              <a:ext uri="{FF2B5EF4-FFF2-40B4-BE49-F238E27FC236}">
                <a16:creationId xmlns:a16="http://schemas.microsoft.com/office/drawing/2014/main" id="{31CA394E-A623-AAD0-7869-47094417FBA8}"/>
              </a:ext>
            </a:extLst>
          </p:cNvPr>
          <p:cNvSpPr>
            <a:spLocks noGrp="1" noRot="1" noChangeArrowheads="1"/>
          </p:cNvSpPr>
          <p:nvPr>
            <p:ph idx="1"/>
          </p:nvPr>
        </p:nvSpPr>
        <p:spPr>
          <a:xfrm>
            <a:off x="1828800" y="3276601"/>
            <a:ext cx="8540750" cy="4422775"/>
          </a:xfrm>
        </p:spPr>
        <p:txBody>
          <a:bodyPr/>
          <a:lstStyle/>
          <a:p>
            <a:pPr eaLnBrk="1" hangingPunct="1">
              <a:buFont typeface="Wingdings" panose="05000000000000000000" pitchFamily="2" charset="2"/>
              <a:buNone/>
            </a:pPr>
            <a:r>
              <a:rPr lang="en-US" altLang="en-US"/>
              <a:t>		</a:t>
            </a:r>
            <a:r>
              <a:rPr lang="en-US" altLang="en-US">
                <a:latin typeface="Times New Roman" panose="02020603050405020304" pitchFamily="18" charset="0"/>
              </a:rPr>
              <a:t>Ergonomics is the science of adapting your physical work space to suit your body. </a:t>
            </a:r>
          </a:p>
          <a:p>
            <a:pPr eaLnBrk="1" hangingPunct="1">
              <a:buFont typeface="Wingdings" panose="05000000000000000000" pitchFamily="2" charset="2"/>
              <a:buNone/>
            </a:pPr>
            <a:r>
              <a:rPr lang="en-US" altLang="en-US">
                <a:latin typeface="Times New Roman" panose="02020603050405020304" pitchFamily="18" charset="0"/>
              </a:rPr>
              <a:t>		</a:t>
            </a:r>
          </a:p>
          <a:p>
            <a:pPr eaLnBrk="1" hangingPunct="1">
              <a:buFont typeface="Wingdings" panose="05000000000000000000" pitchFamily="2" charset="2"/>
              <a:buNone/>
            </a:pPr>
            <a:r>
              <a:rPr lang="en-US" altLang="en-US">
                <a:latin typeface="Times New Roman" panose="02020603050405020304" pitchFamily="18" charset="0"/>
              </a:rPr>
              <a:t>		Ergonomic setup is an important measure for preventing computer-related injuries. Your workstation should be designed to fit you, as well as facilitate all of the tasks you perform in that space. </a:t>
            </a:r>
          </a:p>
        </p:txBody>
      </p:sp>
      <p:pic>
        <p:nvPicPr>
          <p:cNvPr id="12293" name="Picture 5" descr="Women at desk">
            <a:extLst>
              <a:ext uri="{FF2B5EF4-FFF2-40B4-BE49-F238E27FC236}">
                <a16:creationId xmlns:a16="http://schemas.microsoft.com/office/drawing/2014/main" id="{A4C49C53-73AA-1CE9-782E-4D1C14B05E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55150" y="1091381"/>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amond(in)">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2293"/>
                                        </p:tgtEl>
                                        <p:attrNameLst>
                                          <p:attrName>style.visibility</p:attrName>
                                        </p:attrNameLst>
                                      </p:cBhvr>
                                      <p:to>
                                        <p:strVal val="visible"/>
                                      </p:to>
                                    </p:set>
                                    <p:animEffect transition="in" filter="diamond(in)">
                                      <p:cBhvr>
                                        <p:cTn id="12" dur="2000"/>
                                        <p:tgtEl>
                                          <p:spTgt spid="122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2291">
                                            <p:txEl>
                                              <p:pRg st="0" end="0"/>
                                            </p:txEl>
                                          </p:spTgt>
                                        </p:tgtEl>
                                        <p:attrNameLst>
                                          <p:attrName>style.visibility</p:attrName>
                                        </p:attrNameLst>
                                      </p:cBhvr>
                                      <p:to>
                                        <p:strVal val="visible"/>
                                      </p:to>
                                    </p:set>
                                    <p:animEffect transition="in" filter="diamond(in)">
                                      <p:cBhvr>
                                        <p:cTn id="17" dur="2000"/>
                                        <p:tgtEl>
                                          <p:spTgt spid="1229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2291">
                                            <p:txEl>
                                              <p:pRg st="1" end="1"/>
                                            </p:txEl>
                                          </p:spTgt>
                                        </p:tgtEl>
                                        <p:attrNameLst>
                                          <p:attrName>style.visibility</p:attrName>
                                        </p:attrNameLst>
                                      </p:cBhvr>
                                      <p:to>
                                        <p:strVal val="visible"/>
                                      </p:to>
                                    </p:set>
                                    <p:animEffect transition="in" filter="diamond(in)">
                                      <p:cBhvr>
                                        <p:cTn id="22" dur="2000"/>
                                        <p:tgtEl>
                                          <p:spTgt spid="1229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2291">
                                            <p:txEl>
                                              <p:pRg st="2" end="2"/>
                                            </p:txEl>
                                          </p:spTgt>
                                        </p:tgtEl>
                                        <p:attrNameLst>
                                          <p:attrName>style.visibility</p:attrName>
                                        </p:attrNameLst>
                                      </p:cBhvr>
                                      <p:to>
                                        <p:strVal val="visible"/>
                                      </p:to>
                                    </p:set>
                                    <p:animEffect transition="in" filter="diamond(in)">
                                      <p:cBhvr>
                                        <p:cTn id="27" dur="20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EA4F178-8333-DC34-C637-318C9B821E46}"/>
              </a:ext>
            </a:extLst>
          </p:cNvPr>
          <p:cNvSpPr>
            <a:spLocks noGrp="1" noRot="1" noChangeArrowheads="1"/>
          </p:cNvSpPr>
          <p:nvPr>
            <p:ph type="title"/>
          </p:nvPr>
        </p:nvSpPr>
        <p:spPr>
          <a:xfrm>
            <a:off x="1905000" y="1"/>
            <a:ext cx="8510588" cy="1325563"/>
          </a:xfrm>
        </p:spPr>
        <p:txBody>
          <a:bodyPr>
            <a:normAutofit/>
          </a:bodyPr>
          <a:lstStyle/>
          <a:p>
            <a:pPr eaLnBrk="1" hangingPunct="1"/>
            <a:r>
              <a:rPr lang="en-US" altLang="en-US" sz="3600" dirty="0">
                <a:solidFill>
                  <a:schemeClr val="accent1"/>
                </a:solidFill>
                <a:latin typeface="Constantia" panose="02030602050306030303" pitchFamily="18" charset="0"/>
              </a:rPr>
              <a:t>Desks</a:t>
            </a:r>
          </a:p>
        </p:txBody>
      </p:sp>
      <p:sp>
        <p:nvSpPr>
          <p:cNvPr id="13315" name="Rectangle 3">
            <a:extLst>
              <a:ext uri="{FF2B5EF4-FFF2-40B4-BE49-F238E27FC236}">
                <a16:creationId xmlns:a16="http://schemas.microsoft.com/office/drawing/2014/main" id="{8AF4CDA5-3A96-AA7C-8DBA-5EF977A68065}"/>
              </a:ext>
            </a:extLst>
          </p:cNvPr>
          <p:cNvSpPr>
            <a:spLocks noGrp="1" noRot="1" noChangeArrowheads="1"/>
          </p:cNvSpPr>
          <p:nvPr>
            <p:ph idx="1"/>
          </p:nvPr>
        </p:nvSpPr>
        <p:spPr>
          <a:xfrm>
            <a:off x="1752600" y="3505201"/>
            <a:ext cx="8540750" cy="4422775"/>
          </a:xfrm>
        </p:spPr>
        <p:txBody>
          <a:bodyPr/>
          <a:lstStyle/>
          <a:p>
            <a:pPr eaLnBrk="1" hangingPunct="1">
              <a:lnSpc>
                <a:spcPct val="90000"/>
              </a:lnSpc>
              <a:buFont typeface="Wingdings" panose="05000000000000000000" pitchFamily="2" charset="2"/>
              <a:buNone/>
            </a:pPr>
            <a:r>
              <a:rPr lang="en-US" altLang="en-US" b="1">
                <a:latin typeface="Times New Roman" panose="02020603050405020304" pitchFamily="18" charset="0"/>
              </a:rPr>
              <a:t>		The height of your desk should allow you to have a neutral keyboarding position. Your wrists should not be bent, and your elbows should be bent at approximately 90 degrees. Many desks are too high for correct keyboard use. If your desk is not adjustable consider acquiring a keyboard tray to assist you in having a correct height for typing.</a:t>
            </a:r>
            <a:br>
              <a:rPr lang="en-US" altLang="en-US">
                <a:latin typeface="Times New Roman" panose="02020603050405020304" pitchFamily="18" charset="0"/>
              </a:rPr>
            </a:br>
            <a:endParaRPr lang="en-US" altLang="en-US">
              <a:latin typeface="Times New Roman" panose="02020603050405020304" pitchFamily="18" charset="0"/>
            </a:endParaRPr>
          </a:p>
        </p:txBody>
      </p:sp>
      <p:pic>
        <p:nvPicPr>
          <p:cNvPr id="13317" name="Picture 5" descr="Desk">
            <a:extLst>
              <a:ext uri="{FF2B5EF4-FFF2-40B4-BE49-F238E27FC236}">
                <a16:creationId xmlns:a16="http://schemas.microsoft.com/office/drawing/2014/main" id="{BE5DBABE-0AFD-7511-5555-BFF68C7E0E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219200"/>
            <a:ext cx="2286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diamond(in)">
                                      <p:cBhvr>
                                        <p:cTn id="7" dur="20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diamond(in)">
                                      <p:cBhvr>
                                        <p:cTn id="12" dur="2000"/>
                                        <p:tgtEl>
                                          <p:spTgt spid="133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3315">
                                            <p:txEl>
                                              <p:pRg st="0" end="0"/>
                                            </p:txEl>
                                          </p:spTgt>
                                        </p:tgtEl>
                                        <p:attrNameLst>
                                          <p:attrName>style.visibility</p:attrName>
                                        </p:attrNameLst>
                                      </p:cBhvr>
                                      <p:to>
                                        <p:strVal val="visible"/>
                                      </p:to>
                                    </p:set>
                                    <p:animEffect transition="in" filter="diamond(in)">
                                      <p:cBhvr>
                                        <p:cTn id="17" dur="2000"/>
                                        <p:tgtEl>
                                          <p:spTgt spid="13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80E1A34-23F1-CBF2-AC1B-8A59D4B8A25A}"/>
              </a:ext>
            </a:extLst>
          </p:cNvPr>
          <p:cNvSpPr>
            <a:spLocks noGrp="1" noRot="1" noChangeArrowheads="1"/>
          </p:cNvSpPr>
          <p:nvPr>
            <p:ph type="title"/>
          </p:nvPr>
        </p:nvSpPr>
        <p:spPr>
          <a:xfrm>
            <a:off x="533400" y="457201"/>
            <a:ext cx="8510588" cy="1325563"/>
          </a:xfrm>
        </p:spPr>
        <p:txBody>
          <a:bodyPr>
            <a:normAutofit/>
          </a:bodyPr>
          <a:lstStyle/>
          <a:p>
            <a:pPr eaLnBrk="1" hangingPunct="1"/>
            <a:r>
              <a:rPr lang="en-US" altLang="en-US" sz="3600" dirty="0">
                <a:solidFill>
                  <a:schemeClr val="accent1"/>
                </a:solidFill>
                <a:latin typeface="Constantia" panose="02030602050306030303" pitchFamily="18" charset="0"/>
              </a:rPr>
              <a:t>Chairs</a:t>
            </a:r>
          </a:p>
        </p:txBody>
      </p:sp>
      <p:sp>
        <p:nvSpPr>
          <p:cNvPr id="14339" name="Rectangle 3">
            <a:extLst>
              <a:ext uri="{FF2B5EF4-FFF2-40B4-BE49-F238E27FC236}">
                <a16:creationId xmlns:a16="http://schemas.microsoft.com/office/drawing/2014/main" id="{E7004DF5-2DA5-214D-334C-76B3E4258BF5}"/>
              </a:ext>
            </a:extLst>
          </p:cNvPr>
          <p:cNvSpPr>
            <a:spLocks noGrp="1" noRot="1" noChangeArrowheads="1"/>
          </p:cNvSpPr>
          <p:nvPr>
            <p:ph idx="1"/>
          </p:nvPr>
        </p:nvSpPr>
        <p:spPr>
          <a:xfrm>
            <a:off x="1905000" y="2667001"/>
            <a:ext cx="8540750" cy="4422775"/>
          </a:xfrm>
        </p:spPr>
        <p:txBody>
          <a:bodyPr>
            <a:normAutofit/>
          </a:bodyPr>
          <a:lstStyle/>
          <a:p>
            <a:pPr eaLnBrk="1" hangingPunct="1">
              <a:lnSpc>
                <a:spcPct val="90000"/>
              </a:lnSpc>
              <a:buFont typeface="Wingdings" panose="05000000000000000000" pitchFamily="2" charset="2"/>
              <a:buNone/>
            </a:pPr>
            <a:r>
              <a:rPr lang="en-US" altLang="en-US" b="1">
                <a:latin typeface="Times New Roman" panose="02020603050405020304" pitchFamily="18" charset="0"/>
              </a:rPr>
              <a:t>		The key features of your computer chair should be adjustability and stability. </a:t>
            </a:r>
            <a:br>
              <a:rPr lang="en-US" altLang="en-US" b="1">
                <a:latin typeface="Times New Roman" panose="02020603050405020304" pitchFamily="18" charset="0"/>
              </a:rPr>
            </a:br>
            <a:r>
              <a:rPr lang="en-US" altLang="en-US" b="1">
                <a:latin typeface="Times New Roman" panose="02020603050405020304" pitchFamily="18" charset="0"/>
              </a:rPr>
              <a:t>	</a:t>
            </a:r>
          </a:p>
          <a:p>
            <a:pPr eaLnBrk="1" hangingPunct="1">
              <a:lnSpc>
                <a:spcPct val="90000"/>
              </a:lnSpc>
              <a:buFont typeface="Wingdings" panose="05000000000000000000" pitchFamily="2" charset="2"/>
              <a:buNone/>
            </a:pPr>
            <a:r>
              <a:rPr lang="en-US" altLang="en-US" b="1">
                <a:latin typeface="Times New Roman" panose="02020603050405020304" pitchFamily="18" charset="0"/>
              </a:rPr>
              <a:t>		When sitting in your chair you should be able to sit with your feet flat on the floor. There should be one handwith between the back of your knee and the edge of your chair. In addition, you may want to title the seat depending on the tasks at hand. Arm rests should be removed so your elbows are not rested on them while typing.</a:t>
            </a:r>
            <a:br>
              <a:rPr lang="en-US" altLang="en-US" b="1">
                <a:latin typeface="Times New Roman" panose="02020603050405020304" pitchFamily="18" charset="0"/>
              </a:rPr>
            </a:br>
            <a:endParaRPr lang="en-US" altLang="en-US" b="1">
              <a:latin typeface="Times New Roman" panose="02020603050405020304" pitchFamily="18" charset="0"/>
            </a:endParaRPr>
          </a:p>
        </p:txBody>
      </p:sp>
      <p:pic>
        <p:nvPicPr>
          <p:cNvPr id="14341" name="Picture 5" descr="Chair">
            <a:extLst>
              <a:ext uri="{FF2B5EF4-FFF2-40B4-BE49-F238E27FC236}">
                <a16:creationId xmlns:a16="http://schemas.microsoft.com/office/drawing/2014/main" id="{3C1BECD7-9568-16D4-F87E-05BDAA5F8A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228600"/>
            <a:ext cx="1905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amond(in)">
                                      <p:cBhvr>
                                        <p:cTn id="7" dur="2000"/>
                                        <p:tgtEl>
                                          <p:spTgt spid="14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diamond(in)">
                                      <p:cBhvr>
                                        <p:cTn id="12" dur="2000"/>
                                        <p:tgtEl>
                                          <p:spTgt spid="143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4339">
                                            <p:txEl>
                                              <p:pRg st="0" end="0"/>
                                            </p:txEl>
                                          </p:spTgt>
                                        </p:tgtEl>
                                        <p:attrNameLst>
                                          <p:attrName>style.visibility</p:attrName>
                                        </p:attrNameLst>
                                      </p:cBhvr>
                                      <p:to>
                                        <p:strVal val="visible"/>
                                      </p:to>
                                    </p:set>
                                    <p:animEffect transition="in" filter="diamond(in)">
                                      <p:cBhvr>
                                        <p:cTn id="17" dur="2000"/>
                                        <p:tgtEl>
                                          <p:spTgt spid="1433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4339">
                                            <p:txEl>
                                              <p:pRg st="1" end="1"/>
                                            </p:txEl>
                                          </p:spTgt>
                                        </p:tgtEl>
                                        <p:attrNameLst>
                                          <p:attrName>style.visibility</p:attrName>
                                        </p:attrNameLst>
                                      </p:cBhvr>
                                      <p:to>
                                        <p:strVal val="visible"/>
                                      </p:to>
                                    </p:set>
                                    <p:animEffect transition="in" filter="diamond(in)">
                                      <p:cBhvr>
                                        <p:cTn id="22" dur="200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A2682B3-D850-5AEF-3EDA-AA19F6023291}"/>
              </a:ext>
            </a:extLst>
          </p:cNvPr>
          <p:cNvSpPr>
            <a:spLocks noGrp="1" noRot="1" noChangeArrowheads="1"/>
          </p:cNvSpPr>
          <p:nvPr>
            <p:ph type="title"/>
          </p:nvPr>
        </p:nvSpPr>
        <p:spPr/>
        <p:txBody>
          <a:bodyPr rtlCol="0">
            <a:normAutofit/>
          </a:bodyPr>
          <a:lstStyle/>
          <a:p>
            <a:pPr>
              <a:defRPr/>
            </a:pPr>
            <a:r>
              <a:rPr lang="en-US" sz="3600" dirty="0">
                <a:solidFill>
                  <a:schemeClr val="accent1"/>
                </a:solidFill>
                <a:latin typeface="Constantia" panose="02030602050306030303" pitchFamily="18" charset="0"/>
              </a:rPr>
              <a:t>Keyboards</a:t>
            </a:r>
          </a:p>
        </p:txBody>
      </p:sp>
      <p:sp>
        <p:nvSpPr>
          <p:cNvPr id="15363" name="Rectangle 3">
            <a:extLst>
              <a:ext uri="{FF2B5EF4-FFF2-40B4-BE49-F238E27FC236}">
                <a16:creationId xmlns:a16="http://schemas.microsoft.com/office/drawing/2014/main" id="{77990A53-9B2D-1DFE-053B-8DD86CCADA7A}"/>
              </a:ext>
            </a:extLst>
          </p:cNvPr>
          <p:cNvSpPr>
            <a:spLocks noGrp="1" noRot="1" noChangeArrowheads="1"/>
          </p:cNvSpPr>
          <p:nvPr>
            <p:ph idx="1"/>
          </p:nvPr>
        </p:nvSpPr>
        <p:spPr>
          <a:xfrm>
            <a:off x="1828800" y="2133601"/>
            <a:ext cx="8540750" cy="4422775"/>
          </a:xfrm>
        </p:spPr>
        <p:txBody>
          <a:bodyPr/>
          <a:lstStyle/>
          <a:p>
            <a:pPr eaLnBrk="1" hangingPunct="1">
              <a:lnSpc>
                <a:spcPct val="80000"/>
              </a:lnSpc>
              <a:buFont typeface="Wingdings" panose="05000000000000000000" pitchFamily="2" charset="2"/>
              <a:buNone/>
            </a:pPr>
            <a:r>
              <a:rPr lang="en-US" altLang="en-US" b="1"/>
              <a:t>		</a:t>
            </a:r>
            <a:r>
              <a:rPr lang="en-US" altLang="en-US" b="1">
                <a:latin typeface="Times New Roman" panose="02020603050405020304" pitchFamily="18" charset="0"/>
              </a:rPr>
              <a:t>Your wrist and arms should not rest on the desk or keyboard, but should move freely. Your elbows should be bent at a 90 degree angle and wrists should be in line with the forearms.</a:t>
            </a:r>
            <a:br>
              <a:rPr lang="en-US" altLang="en-US" b="1">
                <a:latin typeface="Times New Roman" panose="02020603050405020304" pitchFamily="18" charset="0"/>
              </a:rPr>
            </a:br>
            <a:r>
              <a:rPr lang="en-US" altLang="en-US" b="1">
                <a:latin typeface="Times New Roman" panose="02020603050405020304" pitchFamily="18" charset="0"/>
              </a:rPr>
              <a:t>	Typing is a repetitive motion which uses several muscle groups.  If you don’t use these muscles together, strain can occur.  Hand and finger movements – particularly those that are repeated – must be connected to the arms, the shoulders, and the upper back.  This is the way we are designed to function. 	</a:t>
            </a:r>
          </a:p>
        </p:txBody>
      </p:sp>
      <p:pic>
        <p:nvPicPr>
          <p:cNvPr id="15365" name="Picture 5" descr="Keyboard">
            <a:extLst>
              <a:ext uri="{FF2B5EF4-FFF2-40B4-BE49-F238E27FC236}">
                <a16:creationId xmlns:a16="http://schemas.microsoft.com/office/drawing/2014/main" id="{3F6C0579-89E5-2A47-EC36-5D146605C4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2616" y="4072281"/>
            <a:ext cx="198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amond(in)">
                                      <p:cBhvr>
                                        <p:cTn id="7" dur="20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5365"/>
                                        </p:tgtEl>
                                        <p:attrNameLst>
                                          <p:attrName>style.visibility</p:attrName>
                                        </p:attrNameLst>
                                      </p:cBhvr>
                                      <p:to>
                                        <p:strVal val="visible"/>
                                      </p:to>
                                    </p:set>
                                    <p:animEffect transition="in" filter="diamond(in)">
                                      <p:cBhvr>
                                        <p:cTn id="12" dur="2000"/>
                                        <p:tgtEl>
                                          <p:spTgt spid="153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5363">
                                            <p:txEl>
                                              <p:pRg st="0" end="0"/>
                                            </p:txEl>
                                          </p:spTgt>
                                        </p:tgtEl>
                                        <p:attrNameLst>
                                          <p:attrName>style.visibility</p:attrName>
                                        </p:attrNameLst>
                                      </p:cBhvr>
                                      <p:to>
                                        <p:strVal val="visible"/>
                                      </p:to>
                                    </p:set>
                                    <p:animEffect transition="in" filter="diamond(in)">
                                      <p:cBhvr>
                                        <p:cTn id="17" dur="20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DCF3F68-AC23-5CDC-7263-C1E21F7B1C11}"/>
              </a:ext>
            </a:extLst>
          </p:cNvPr>
          <p:cNvSpPr>
            <a:spLocks noGrp="1" noRot="1" noChangeArrowheads="1"/>
          </p:cNvSpPr>
          <p:nvPr>
            <p:ph type="title"/>
          </p:nvPr>
        </p:nvSpPr>
        <p:spPr/>
        <p:txBody>
          <a:bodyPr rtlCol="0">
            <a:normAutofit/>
          </a:bodyPr>
          <a:lstStyle/>
          <a:p>
            <a:pPr>
              <a:defRPr/>
            </a:pPr>
            <a:r>
              <a:rPr lang="en-US" sz="3600" dirty="0">
                <a:solidFill>
                  <a:schemeClr val="accent1"/>
                </a:solidFill>
                <a:latin typeface="Constantia" panose="02030602050306030303" pitchFamily="18" charset="0"/>
              </a:rPr>
              <a:t>Monitor</a:t>
            </a:r>
          </a:p>
        </p:txBody>
      </p:sp>
      <p:sp>
        <p:nvSpPr>
          <p:cNvPr id="16387" name="Rectangle 3">
            <a:extLst>
              <a:ext uri="{FF2B5EF4-FFF2-40B4-BE49-F238E27FC236}">
                <a16:creationId xmlns:a16="http://schemas.microsoft.com/office/drawing/2014/main" id="{358DA1A4-133C-8E8E-85EE-F3F7F3B6CB6E}"/>
              </a:ext>
            </a:extLst>
          </p:cNvPr>
          <p:cNvSpPr>
            <a:spLocks noGrp="1" noRot="1" noChangeArrowheads="1"/>
          </p:cNvSpPr>
          <p:nvPr>
            <p:ph idx="1"/>
          </p:nvPr>
        </p:nvSpPr>
        <p:spPr/>
        <p:txBody>
          <a:bodyPr rtlCol="0">
            <a:normAutofit/>
          </a:bodyPr>
          <a:lstStyle/>
          <a:p>
            <a:pPr marL="274320" indent="-274320">
              <a:lnSpc>
                <a:spcPct val="80000"/>
              </a:lnSpc>
              <a:buNone/>
              <a:defRPr/>
            </a:pPr>
            <a:r>
              <a:rPr lang="en-US" sz="2000" b="1" dirty="0">
                <a:solidFill>
                  <a:schemeClr val="tx1">
                    <a:lumMod val="85000"/>
                    <a:lumOff val="15000"/>
                  </a:schemeClr>
                </a:solidFill>
              </a:rPr>
              <a:t>		</a:t>
            </a:r>
          </a:p>
          <a:p>
            <a:pPr marL="274320" indent="-274320">
              <a:lnSpc>
                <a:spcPct val="80000"/>
              </a:lnSpc>
              <a:buNone/>
              <a:defRPr/>
            </a:pPr>
            <a:r>
              <a:rPr lang="en-US" b="1" dirty="0">
                <a:solidFill>
                  <a:schemeClr val="tx1">
                    <a:lumMod val="85000"/>
                    <a:lumOff val="15000"/>
                  </a:schemeClr>
                </a:solidFill>
                <a:latin typeface="Times New Roman" pitchFamily="18" charset="0"/>
              </a:rPr>
              <a:t>There are many things to consider when choosing a computer monitor such as focus, surface treatment, brightness, display, flicker, and adjustability. Once you have chosen your monitor you need to make sure that it is positioned correctly so you do not place strain on your eyes or other parts of your body. Your monitor should be set slightly below the height of your eyes when sitting in a relaxed position. In addition, the monitor should be tilted slightly upward to provide consistent focal length. Typically the monitor should be placed between 18 to 24 inches from your eyes.</a:t>
            </a:r>
            <a:br>
              <a:rPr lang="en-US" b="1" dirty="0">
                <a:solidFill>
                  <a:schemeClr val="tx1">
                    <a:lumMod val="85000"/>
                    <a:lumOff val="15000"/>
                  </a:schemeClr>
                </a:solidFill>
                <a:latin typeface="Times New Roman" pitchFamily="18" charset="0"/>
              </a:rPr>
            </a:br>
            <a:br>
              <a:rPr lang="en-US" b="1" dirty="0">
                <a:solidFill>
                  <a:schemeClr val="tx1">
                    <a:lumMod val="85000"/>
                    <a:lumOff val="15000"/>
                  </a:schemeClr>
                </a:solidFill>
                <a:latin typeface="Times New Roman" pitchFamily="18" charset="0"/>
              </a:rPr>
            </a:br>
            <a:r>
              <a:rPr lang="en-US" b="1" dirty="0">
                <a:solidFill>
                  <a:schemeClr val="tx1">
                    <a:lumMod val="85000"/>
                    <a:lumOff val="15000"/>
                  </a:schemeClr>
                </a:solidFill>
                <a:latin typeface="Times New Roman" pitchFamily="18" charset="0"/>
              </a:rPr>
              <a:t>Another factor to consider with respect to your monitor is lighting. Glare from ambient lighting, light objects in the room, or overhead lighting should be examined as these can contribute to eyestrain.</a:t>
            </a:r>
            <a:br>
              <a:rPr lang="en-US" dirty="0">
                <a:solidFill>
                  <a:schemeClr val="tx1">
                    <a:lumMod val="85000"/>
                    <a:lumOff val="15000"/>
                  </a:schemeClr>
                </a:solidFill>
                <a:latin typeface="Times New Roman" pitchFamily="18" charset="0"/>
              </a:rPr>
            </a:br>
            <a:endParaRPr lang="en-US" dirty="0">
              <a:solidFill>
                <a:schemeClr val="tx1">
                  <a:lumMod val="85000"/>
                  <a:lumOff val="15000"/>
                </a:schemeClr>
              </a:solidFill>
              <a:latin typeface="Times New Roman" pitchFamily="18" charset="0"/>
            </a:endParaRPr>
          </a:p>
        </p:txBody>
      </p:sp>
      <p:pic>
        <p:nvPicPr>
          <p:cNvPr id="16389" name="Picture 5" descr="Monitor">
            <a:extLst>
              <a:ext uri="{FF2B5EF4-FFF2-40B4-BE49-F238E27FC236}">
                <a16:creationId xmlns:a16="http://schemas.microsoft.com/office/drawing/2014/main" id="{3F8791A1-4D26-A2EE-22EF-247231BFB7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1621" y="0"/>
            <a:ext cx="1828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animEffect transition="in" filter="diamond(in)">
                                      <p:cBhvr>
                                        <p:cTn id="7" dur="2000"/>
                                        <p:tgtEl>
                                          <p:spTgt spid="163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diamond(in)">
                                      <p:cBhvr>
                                        <p:cTn id="12" dur="2000"/>
                                        <p:tgtEl>
                                          <p:spTgt spid="163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16387">
                                            <p:txEl>
                                              <p:pRg st="0" end="0"/>
                                            </p:txEl>
                                          </p:spTgt>
                                        </p:tgtEl>
                                        <p:attrNameLst>
                                          <p:attrName>style.visibility</p:attrName>
                                        </p:attrNameLst>
                                      </p:cBhvr>
                                      <p:to>
                                        <p:strVal val="visible"/>
                                      </p:to>
                                    </p:set>
                                    <p:animEffect transition="in" filter="diamond(in)">
                                      <p:cBhvr>
                                        <p:cTn id="17" dur="2000"/>
                                        <p:tgtEl>
                                          <p:spTgt spid="1638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16387">
                                            <p:txEl>
                                              <p:pRg st="1" end="1"/>
                                            </p:txEl>
                                          </p:spTgt>
                                        </p:tgtEl>
                                        <p:attrNameLst>
                                          <p:attrName>style.visibility</p:attrName>
                                        </p:attrNameLst>
                                      </p:cBhvr>
                                      <p:to>
                                        <p:strVal val="visible"/>
                                      </p:to>
                                    </p:set>
                                    <p:animEffect transition="in" filter="diamond(in)">
                                      <p:cBhvr>
                                        <p:cTn id="22" dur="2000"/>
                                        <p:tgtEl>
                                          <p:spTgt spid="163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00FFF21-1A11-913B-993C-8A5AA63EC16A}"/>
              </a:ext>
            </a:extLst>
          </p:cNvPr>
          <p:cNvSpPr>
            <a:spLocks noGrp="1" noRot="1" noChangeArrowheads="1"/>
          </p:cNvSpPr>
          <p:nvPr>
            <p:ph type="title"/>
          </p:nvPr>
        </p:nvSpPr>
        <p:spPr/>
        <p:txBody>
          <a:bodyPr rtlCol="0">
            <a:normAutofit/>
          </a:bodyPr>
          <a:lstStyle/>
          <a:p>
            <a:pPr>
              <a:defRPr/>
            </a:pPr>
            <a:r>
              <a:rPr lang="en-US" sz="3600" dirty="0">
                <a:solidFill>
                  <a:schemeClr val="accent1"/>
                </a:solidFill>
                <a:latin typeface="Constantia" panose="02030602050306030303" pitchFamily="18" charset="0"/>
              </a:rPr>
              <a:t>Stretches</a:t>
            </a:r>
          </a:p>
        </p:txBody>
      </p:sp>
      <p:sp>
        <p:nvSpPr>
          <p:cNvPr id="17411" name="Rectangle 3">
            <a:extLst>
              <a:ext uri="{FF2B5EF4-FFF2-40B4-BE49-F238E27FC236}">
                <a16:creationId xmlns:a16="http://schemas.microsoft.com/office/drawing/2014/main" id="{FA68D29A-CA77-E1B7-CC2B-4996390C575C}"/>
              </a:ext>
            </a:extLst>
          </p:cNvPr>
          <p:cNvSpPr>
            <a:spLocks noGrp="1" noRot="1" noChangeArrowheads="1"/>
          </p:cNvSpPr>
          <p:nvPr>
            <p:ph idx="1"/>
          </p:nvPr>
        </p:nvSpPr>
        <p:spPr/>
        <p:txBody>
          <a:bodyPr rtlCol="0">
            <a:normAutofit/>
          </a:bodyPr>
          <a:lstStyle/>
          <a:p>
            <a:pPr algn="ctr" eaLnBrk="1" fontAlgn="auto" hangingPunct="1">
              <a:lnSpc>
                <a:spcPct val="80000"/>
              </a:lnSpc>
              <a:buFont typeface="Wingdings" panose="05000000000000000000" pitchFamily="2" charset="2"/>
              <a:buNone/>
              <a:defRPr/>
            </a:pPr>
            <a:r>
              <a:rPr lang="en-US" altLang="en-US">
                <a:solidFill>
                  <a:schemeClr val="tx1">
                    <a:lumMod val="85000"/>
                    <a:lumOff val="15000"/>
                  </a:schemeClr>
                </a:solidFill>
                <a:latin typeface="Times New Roman" panose="02020603050405020304" pitchFamily="18" charset="0"/>
              </a:rPr>
              <a:t>Eyes</a:t>
            </a:r>
          </a:p>
          <a:p>
            <a:pPr eaLnBrk="1" fontAlgn="auto" hangingPunct="1">
              <a:lnSpc>
                <a:spcPct val="80000"/>
              </a:lnSpc>
              <a:buFont typeface="Wingdings" panose="05000000000000000000" pitchFamily="2" charset="2"/>
              <a:buNone/>
              <a:defRPr/>
            </a:pPr>
            <a:r>
              <a:rPr lang="en-US" altLang="en-US" b="1">
                <a:solidFill>
                  <a:schemeClr val="tx1">
                    <a:lumMod val="85000"/>
                    <a:lumOff val="15000"/>
                  </a:schemeClr>
                </a:solidFill>
                <a:latin typeface="Times New Roman" panose="02020603050405020304" pitchFamily="18" charset="0"/>
              </a:rPr>
              <a:t>		People often forget about their eyes when they are working in front of a computer. Blinking, resting your eyes and changing your focus will assist you in preventing computer related eyestrain. There are several ways you can stretch your eyes. A couple of examples are:</a:t>
            </a:r>
            <a:br>
              <a:rPr lang="en-US" altLang="en-US">
                <a:solidFill>
                  <a:schemeClr val="tx1">
                    <a:lumMod val="85000"/>
                    <a:lumOff val="15000"/>
                  </a:schemeClr>
                </a:solidFill>
                <a:latin typeface="Times New Roman" panose="02020603050405020304" pitchFamily="18" charset="0"/>
              </a:rPr>
            </a:br>
            <a:br>
              <a:rPr lang="en-US" altLang="en-US">
                <a:solidFill>
                  <a:schemeClr val="tx1">
                    <a:lumMod val="85000"/>
                    <a:lumOff val="15000"/>
                  </a:schemeClr>
                </a:solidFill>
                <a:latin typeface="Times New Roman" panose="02020603050405020304" pitchFamily="18" charset="0"/>
              </a:rPr>
            </a:br>
            <a:r>
              <a:rPr lang="en-US" altLang="en-US" b="1">
                <a:solidFill>
                  <a:schemeClr val="accent1"/>
                </a:solidFill>
                <a:latin typeface="Times New Roman" panose="02020603050405020304" pitchFamily="18" charset="0"/>
              </a:rPr>
              <a:t>Palming:</a:t>
            </a:r>
            <a:r>
              <a:rPr lang="en-US" altLang="en-US" b="1">
                <a:solidFill>
                  <a:schemeClr val="tx1">
                    <a:lumMod val="85000"/>
                    <a:lumOff val="15000"/>
                  </a:schemeClr>
                </a:solidFill>
                <a:latin typeface="Times New Roman" panose="02020603050405020304" pitchFamily="18" charset="0"/>
              </a:rPr>
              <a:t> Place your hands over your eyes with your hands resting on your cheek bones for about 5 minutes.</a:t>
            </a:r>
            <a:br>
              <a:rPr lang="en-US" altLang="en-US">
                <a:solidFill>
                  <a:schemeClr val="tx1">
                    <a:lumMod val="85000"/>
                    <a:lumOff val="15000"/>
                  </a:schemeClr>
                </a:solidFill>
                <a:latin typeface="Times New Roman" panose="02020603050405020304" pitchFamily="18" charset="0"/>
              </a:rPr>
            </a:br>
            <a:endParaRPr lang="en-US" altLang="en-US">
              <a:solidFill>
                <a:schemeClr val="tx1">
                  <a:lumMod val="85000"/>
                  <a:lumOff val="15000"/>
                </a:schemeClr>
              </a:solidFill>
              <a:latin typeface="Times New Roman" panose="02020603050405020304" pitchFamily="18" charset="0"/>
            </a:endParaRPr>
          </a:p>
          <a:p>
            <a:pPr eaLnBrk="1" fontAlgn="auto" hangingPunct="1">
              <a:lnSpc>
                <a:spcPct val="80000"/>
              </a:lnSpc>
              <a:buFont typeface="Wingdings" panose="05000000000000000000" pitchFamily="2" charset="2"/>
              <a:buNone/>
              <a:defRPr/>
            </a:pPr>
            <a:r>
              <a:rPr lang="en-US" altLang="en-US" b="1">
                <a:solidFill>
                  <a:schemeClr val="tx1">
                    <a:lumMod val="85000"/>
                    <a:lumOff val="15000"/>
                  </a:schemeClr>
                </a:solidFill>
                <a:latin typeface="Times New Roman" panose="02020603050405020304" pitchFamily="18" charset="0"/>
              </a:rPr>
              <a:t>	</a:t>
            </a:r>
            <a:r>
              <a:rPr lang="en-US" altLang="en-US" b="1">
                <a:solidFill>
                  <a:schemeClr val="accent1"/>
                </a:solidFill>
                <a:latin typeface="Times New Roman" panose="02020603050405020304" pitchFamily="18" charset="0"/>
              </a:rPr>
              <a:t>Eyes in a Box:</a:t>
            </a:r>
            <a:r>
              <a:rPr lang="en-US" altLang="en-US" b="1">
                <a:solidFill>
                  <a:schemeClr val="tx1">
                    <a:lumMod val="85000"/>
                    <a:lumOff val="15000"/>
                  </a:schemeClr>
                </a:solidFill>
                <a:latin typeface="Times New Roman" panose="02020603050405020304" pitchFamily="18" charset="0"/>
              </a:rPr>
              <a:t> Rotate your eyes to the four points of a box, gently without placing strain on your eyes.</a:t>
            </a:r>
          </a:p>
        </p:txBody>
      </p:sp>
      <p:pic>
        <p:nvPicPr>
          <p:cNvPr id="17413" name="Picture 5" descr="Smile">
            <a:extLst>
              <a:ext uri="{FF2B5EF4-FFF2-40B4-BE49-F238E27FC236}">
                <a16:creationId xmlns:a16="http://schemas.microsoft.com/office/drawing/2014/main" id="{D2A47266-D5BD-C3EC-A6C9-7BEC91EECD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396" y="2015732"/>
            <a:ext cx="133350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diamond(in)">
                                      <p:cBhvr>
                                        <p:cTn id="7" dur="20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7413"/>
                                        </p:tgtEl>
                                        <p:attrNameLst>
                                          <p:attrName>style.visibility</p:attrName>
                                        </p:attrNameLst>
                                      </p:cBhvr>
                                      <p:to>
                                        <p:strVal val="visible"/>
                                      </p:to>
                                    </p:set>
                                    <p:animEffect transition="in" filter="diamond(in)">
                                      <p:cBhvr>
                                        <p:cTn id="12" dur="2000"/>
                                        <p:tgtEl>
                                          <p:spTgt spid="174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7411">
                                            <p:txEl>
                                              <p:pRg st="0" end="0"/>
                                            </p:txEl>
                                          </p:spTgt>
                                        </p:tgtEl>
                                        <p:attrNameLst>
                                          <p:attrName>style.visibility</p:attrName>
                                        </p:attrNameLst>
                                      </p:cBhvr>
                                      <p:to>
                                        <p:strVal val="visible"/>
                                      </p:to>
                                    </p:set>
                                    <p:animEffect transition="in" filter="diamond(in)">
                                      <p:cBhvr>
                                        <p:cTn id="17" dur="2000"/>
                                        <p:tgtEl>
                                          <p:spTgt spid="1741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7411">
                                            <p:txEl>
                                              <p:pRg st="1" end="1"/>
                                            </p:txEl>
                                          </p:spTgt>
                                        </p:tgtEl>
                                        <p:attrNameLst>
                                          <p:attrName>style.visibility</p:attrName>
                                        </p:attrNameLst>
                                      </p:cBhvr>
                                      <p:to>
                                        <p:strVal val="visible"/>
                                      </p:to>
                                    </p:set>
                                    <p:animEffect transition="in" filter="diamond(in)">
                                      <p:cBhvr>
                                        <p:cTn id="22" dur="2000"/>
                                        <p:tgtEl>
                                          <p:spTgt spid="1741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7411">
                                            <p:txEl>
                                              <p:pRg st="2" end="2"/>
                                            </p:txEl>
                                          </p:spTgt>
                                        </p:tgtEl>
                                        <p:attrNameLst>
                                          <p:attrName>style.visibility</p:attrName>
                                        </p:attrNameLst>
                                      </p:cBhvr>
                                      <p:to>
                                        <p:strVal val="visible"/>
                                      </p:to>
                                    </p:set>
                                    <p:animEffect transition="in" filter="diamond(in)">
                                      <p:cBhvr>
                                        <p:cTn id="27" dur="20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A4AED97-618D-3441-45F8-F2E661DFB9B3}"/>
              </a:ext>
            </a:extLst>
          </p:cNvPr>
          <p:cNvSpPr>
            <a:spLocks noGrp="1" noRot="1" noChangeArrowheads="1"/>
          </p:cNvSpPr>
          <p:nvPr>
            <p:ph type="title"/>
          </p:nvPr>
        </p:nvSpPr>
        <p:spPr/>
        <p:txBody>
          <a:bodyPr rtlCol="0">
            <a:normAutofit/>
          </a:bodyPr>
          <a:lstStyle/>
          <a:p>
            <a:pPr>
              <a:defRPr/>
            </a:pPr>
            <a:r>
              <a:rPr lang="en-US" sz="3600" dirty="0">
                <a:solidFill>
                  <a:schemeClr val="accent1"/>
                </a:solidFill>
                <a:latin typeface="Constantia" panose="02030602050306030303" pitchFamily="18" charset="0"/>
              </a:rPr>
              <a:t>Shoulders</a:t>
            </a:r>
          </a:p>
        </p:txBody>
      </p:sp>
      <p:sp>
        <p:nvSpPr>
          <p:cNvPr id="18435" name="Rectangle 3">
            <a:extLst>
              <a:ext uri="{FF2B5EF4-FFF2-40B4-BE49-F238E27FC236}">
                <a16:creationId xmlns:a16="http://schemas.microsoft.com/office/drawing/2014/main" id="{301FB095-E4ED-5D07-06FA-D70DCCCE872C}"/>
              </a:ext>
            </a:extLst>
          </p:cNvPr>
          <p:cNvSpPr>
            <a:spLocks noGrp="1" noRot="1" noChangeArrowheads="1"/>
          </p:cNvSpPr>
          <p:nvPr>
            <p:ph idx="1"/>
          </p:nvPr>
        </p:nvSpPr>
        <p:spPr/>
        <p:txBody>
          <a:bodyPr rtlCol="0">
            <a:normAutofit/>
          </a:bodyPr>
          <a:lstStyle/>
          <a:p>
            <a:pPr eaLnBrk="1" fontAlgn="auto" hangingPunct="1">
              <a:lnSpc>
                <a:spcPct val="90000"/>
              </a:lnSpc>
              <a:buFont typeface="Wingdings" panose="05000000000000000000" pitchFamily="2" charset="2"/>
              <a:buNone/>
              <a:defRPr/>
            </a:pPr>
            <a:r>
              <a:rPr lang="en-US" altLang="en-US" b="1">
                <a:solidFill>
                  <a:schemeClr val="tx1">
                    <a:lumMod val="85000"/>
                    <a:lumOff val="15000"/>
                  </a:schemeClr>
                </a:solidFill>
              </a:rPr>
              <a:t>		</a:t>
            </a:r>
            <a:r>
              <a:rPr lang="en-US" altLang="en-US" b="1">
                <a:solidFill>
                  <a:schemeClr val="tx1">
                    <a:lumMod val="85000"/>
                    <a:lumOff val="15000"/>
                  </a:schemeClr>
                </a:solidFill>
                <a:latin typeface="Times New Roman" panose="02020603050405020304" pitchFamily="18" charset="0"/>
              </a:rPr>
              <a:t>Shoulder tension is common in computer users. The easiest way to release some tension in your shoulders is to perform </a:t>
            </a:r>
            <a:r>
              <a:rPr lang="en-US" altLang="en-US" b="1">
                <a:solidFill>
                  <a:schemeClr val="accent1"/>
                </a:solidFill>
                <a:latin typeface="Times New Roman" panose="02020603050405020304" pitchFamily="18" charset="0"/>
              </a:rPr>
              <a:t>shoulder shrugs</a:t>
            </a:r>
            <a:r>
              <a:rPr lang="en-US" altLang="en-US" b="1">
                <a:solidFill>
                  <a:schemeClr val="tx1">
                    <a:lumMod val="85000"/>
                    <a:lumOff val="15000"/>
                  </a:schemeClr>
                </a:solidFill>
                <a:latin typeface="Times New Roman" panose="02020603050405020304" pitchFamily="18" charset="0"/>
              </a:rPr>
              <a:t>, raising your shoulders up towards your ears and then releasing them.</a:t>
            </a:r>
            <a:br>
              <a:rPr lang="en-US" altLang="en-US">
                <a:solidFill>
                  <a:schemeClr val="tx1">
                    <a:lumMod val="85000"/>
                    <a:lumOff val="15000"/>
                  </a:schemeClr>
                </a:solidFill>
                <a:latin typeface="Times New Roman" panose="02020603050405020304" pitchFamily="18" charset="0"/>
              </a:rPr>
            </a:br>
            <a:br>
              <a:rPr lang="en-US" altLang="en-US">
                <a:solidFill>
                  <a:schemeClr val="tx1">
                    <a:lumMod val="85000"/>
                    <a:lumOff val="15000"/>
                  </a:schemeClr>
                </a:solidFill>
                <a:latin typeface="Times New Roman" panose="02020603050405020304" pitchFamily="18" charset="0"/>
              </a:rPr>
            </a:br>
            <a:r>
              <a:rPr lang="en-US" altLang="en-US" b="1">
                <a:solidFill>
                  <a:schemeClr val="accent1"/>
                </a:solidFill>
                <a:latin typeface="Times New Roman" panose="02020603050405020304" pitchFamily="18" charset="0"/>
              </a:rPr>
              <a:t>Shoulder Blade Squeeze:</a:t>
            </a:r>
            <a:r>
              <a:rPr lang="en-US" altLang="en-US" b="1">
                <a:solidFill>
                  <a:schemeClr val="tx1">
                    <a:lumMod val="85000"/>
                    <a:lumOff val="15000"/>
                  </a:schemeClr>
                </a:solidFill>
                <a:latin typeface="Times New Roman" panose="02020603050405020304" pitchFamily="18" charset="0"/>
              </a:rPr>
              <a:t> In a standing position, squeeze your shoulders blades together towards the middle of your back and release. This same stretch can be done with your arms over your head.</a:t>
            </a:r>
            <a:endParaRPr lang="en-US" altLang="en-US">
              <a:solidFill>
                <a:schemeClr val="tx1">
                  <a:lumMod val="85000"/>
                  <a:lumOff val="15000"/>
                </a:schemeClr>
              </a:solidFill>
              <a:latin typeface="Times New Roman" panose="02020603050405020304" pitchFamily="18" charset="0"/>
            </a:endParaRPr>
          </a:p>
        </p:txBody>
      </p:sp>
      <p:pic>
        <p:nvPicPr>
          <p:cNvPr id="18437" name="Picture 5" descr="Shoulder Shrug">
            <a:extLst>
              <a:ext uri="{FF2B5EF4-FFF2-40B4-BE49-F238E27FC236}">
                <a16:creationId xmlns:a16="http://schemas.microsoft.com/office/drawing/2014/main" id="{8C24AA77-7F86-0F86-DDE0-728EA90352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446" y="1248752"/>
            <a:ext cx="12954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diamond(in)">
                                      <p:cBhvr>
                                        <p:cTn id="7" dur="20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8437"/>
                                        </p:tgtEl>
                                        <p:attrNameLst>
                                          <p:attrName>style.visibility</p:attrName>
                                        </p:attrNameLst>
                                      </p:cBhvr>
                                      <p:to>
                                        <p:strVal val="visible"/>
                                      </p:to>
                                    </p:set>
                                    <p:animEffect transition="in" filter="diamond(in)">
                                      <p:cBhvr>
                                        <p:cTn id="12" dur="2000"/>
                                        <p:tgtEl>
                                          <p:spTgt spid="184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8435">
                                            <p:txEl>
                                              <p:pRg st="0" end="0"/>
                                            </p:txEl>
                                          </p:spTgt>
                                        </p:tgtEl>
                                        <p:attrNameLst>
                                          <p:attrName>style.visibility</p:attrName>
                                        </p:attrNameLst>
                                      </p:cBhvr>
                                      <p:to>
                                        <p:strVal val="visible"/>
                                      </p:to>
                                    </p:set>
                                    <p:animEffect transition="in" filter="diamond(in)">
                                      <p:cBhvr>
                                        <p:cTn id="17" dur="20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ACDDCF4-225A-FB1B-AFE2-267F2D8C0875}"/>
              </a:ext>
            </a:extLst>
          </p:cNvPr>
          <p:cNvSpPr>
            <a:spLocks noGrp="1" noRot="1" noChangeArrowheads="1"/>
          </p:cNvSpPr>
          <p:nvPr>
            <p:ph type="title"/>
          </p:nvPr>
        </p:nvSpPr>
        <p:spPr/>
        <p:txBody>
          <a:bodyPr rtlCol="0">
            <a:normAutofit/>
          </a:bodyPr>
          <a:lstStyle/>
          <a:p>
            <a:pPr>
              <a:defRPr/>
            </a:pPr>
            <a:r>
              <a:rPr lang="en-US" sz="3600" dirty="0">
                <a:solidFill>
                  <a:schemeClr val="accent1"/>
                </a:solidFill>
                <a:latin typeface="Constantia" panose="02030602050306030303" pitchFamily="18" charset="0"/>
              </a:rPr>
              <a:t>Neck</a:t>
            </a:r>
          </a:p>
        </p:txBody>
      </p:sp>
      <p:sp>
        <p:nvSpPr>
          <p:cNvPr id="19459" name="Rectangle 3">
            <a:extLst>
              <a:ext uri="{FF2B5EF4-FFF2-40B4-BE49-F238E27FC236}">
                <a16:creationId xmlns:a16="http://schemas.microsoft.com/office/drawing/2014/main" id="{237A7FF1-C524-0D07-AA8D-8B956A0FB83E}"/>
              </a:ext>
            </a:extLst>
          </p:cNvPr>
          <p:cNvSpPr>
            <a:spLocks noGrp="1" noRot="1" noChangeArrowheads="1"/>
          </p:cNvSpPr>
          <p:nvPr>
            <p:ph idx="1"/>
          </p:nvPr>
        </p:nvSpPr>
        <p:spPr>
          <a:xfrm>
            <a:off x="1905000" y="2435226"/>
            <a:ext cx="8540750" cy="4422775"/>
          </a:xfrm>
        </p:spPr>
        <p:txBody>
          <a:bodyPr/>
          <a:lstStyle/>
          <a:p>
            <a:pPr eaLnBrk="1" hangingPunct="1">
              <a:lnSpc>
                <a:spcPct val="80000"/>
              </a:lnSpc>
              <a:buFont typeface="Wingdings" panose="05000000000000000000" pitchFamily="2" charset="2"/>
              <a:buNone/>
            </a:pPr>
            <a:r>
              <a:rPr lang="en-US" altLang="en-US" b="1"/>
              <a:t>		</a:t>
            </a:r>
            <a:r>
              <a:rPr lang="en-US" altLang="en-US" b="1">
                <a:solidFill>
                  <a:schemeClr val="accent1"/>
                </a:solidFill>
                <a:latin typeface="Times New Roman" panose="02020603050405020304" pitchFamily="18" charset="0"/>
              </a:rPr>
              <a:t>Neck rotations</a:t>
            </a:r>
            <a:r>
              <a:rPr lang="en-US" altLang="en-US" b="1">
                <a:latin typeface="Times New Roman" panose="02020603050405020304" pitchFamily="18" charset="0"/>
              </a:rPr>
              <a:t> are also important when sitting in static positions for lengthy periods of time. Slowly rotate your head from side to side stretching the muscles on either side of your neck.</a:t>
            </a:r>
            <a:br>
              <a:rPr lang="en-US" altLang="en-US">
                <a:latin typeface="Times New Roman" panose="02020603050405020304" pitchFamily="18" charset="0"/>
              </a:rPr>
            </a:br>
            <a:br>
              <a:rPr lang="en-US" altLang="en-US">
                <a:latin typeface="Times New Roman" panose="02020603050405020304" pitchFamily="18" charset="0"/>
              </a:rPr>
            </a:br>
            <a:r>
              <a:rPr lang="en-US" altLang="en-US">
                <a:latin typeface="Times New Roman" panose="02020603050405020304" pitchFamily="18" charset="0"/>
              </a:rPr>
              <a:t>	</a:t>
            </a:r>
            <a:r>
              <a:rPr lang="en-US" altLang="en-US" b="1">
                <a:latin typeface="Times New Roman" panose="02020603050405020304" pitchFamily="18" charset="0"/>
              </a:rPr>
              <a:t>Another good stretch for your neck is the </a:t>
            </a:r>
            <a:r>
              <a:rPr lang="en-US" altLang="en-US" b="1">
                <a:solidFill>
                  <a:schemeClr val="accent1"/>
                </a:solidFill>
                <a:latin typeface="Times New Roman" panose="02020603050405020304" pitchFamily="18" charset="0"/>
              </a:rPr>
              <a:t>chin tuck</a:t>
            </a:r>
            <a:r>
              <a:rPr lang="en-US" altLang="en-US" b="1">
                <a:latin typeface="Times New Roman" panose="02020603050405020304" pitchFamily="18" charset="0"/>
              </a:rPr>
              <a:t>. Slowly tuck your chin down, while keeping your eyes focused on an object in the distance. This should stretch the back of your neck.</a:t>
            </a:r>
            <a:br>
              <a:rPr lang="en-US" altLang="en-US">
                <a:latin typeface="Times New Roman" panose="02020603050405020304" pitchFamily="18" charset="0"/>
              </a:rPr>
            </a:br>
            <a:endParaRPr lang="en-US" altLang="en-US">
              <a:latin typeface="Times New Roman" panose="02020603050405020304" pitchFamily="18" charset="0"/>
            </a:endParaRPr>
          </a:p>
        </p:txBody>
      </p:sp>
      <p:pic>
        <p:nvPicPr>
          <p:cNvPr id="19461" name="Picture 5" descr="Neck Rotation">
            <a:extLst>
              <a:ext uri="{FF2B5EF4-FFF2-40B4-BE49-F238E27FC236}">
                <a16:creationId xmlns:a16="http://schemas.microsoft.com/office/drawing/2014/main" id="{27B6D62D-21BE-1196-8989-8827BEA953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25" y="2138517"/>
            <a:ext cx="15716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diamond(in)">
                                      <p:cBhvr>
                                        <p:cTn id="7" dur="20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9461"/>
                                        </p:tgtEl>
                                        <p:attrNameLst>
                                          <p:attrName>style.visibility</p:attrName>
                                        </p:attrNameLst>
                                      </p:cBhvr>
                                      <p:to>
                                        <p:strVal val="visible"/>
                                      </p:to>
                                    </p:set>
                                    <p:animEffect transition="in" filter="diamond(in)">
                                      <p:cBhvr>
                                        <p:cTn id="12" dur="2000"/>
                                        <p:tgtEl>
                                          <p:spTgt spid="194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19459">
                                            <p:txEl>
                                              <p:pRg st="0" end="0"/>
                                            </p:txEl>
                                          </p:spTgt>
                                        </p:tgtEl>
                                        <p:attrNameLst>
                                          <p:attrName>style.visibility</p:attrName>
                                        </p:attrNameLst>
                                      </p:cBhvr>
                                      <p:to>
                                        <p:strVal val="visible"/>
                                      </p:to>
                                    </p:set>
                                    <p:animEffect transition="in" filter="diamond(in)">
                                      <p:cBhvr>
                                        <p:cTn id="17" dur="2000"/>
                                        <p:tgtEl>
                                          <p:spTgt spid="19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a:extLst>
              <a:ext uri="{FF2B5EF4-FFF2-40B4-BE49-F238E27FC236}">
                <a16:creationId xmlns:a16="http://schemas.microsoft.com/office/drawing/2014/main" id="{BB5A63C2-E36B-477D-7534-4111DDC90CE0}"/>
              </a:ext>
            </a:extLst>
          </p:cNvPr>
          <p:cNvSpPr>
            <a:spLocks noChangeArrowheads="1" noChangeShapeType="1" noTextEdit="1"/>
          </p:cNvSpPr>
          <p:nvPr/>
        </p:nvSpPr>
        <p:spPr bwMode="auto">
          <a:xfrm>
            <a:off x="2971800" y="2057400"/>
            <a:ext cx="6324600" cy="1600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GB" sz="9600" kern="10">
                <a:solidFill>
                  <a:srgbClr val="85261E"/>
                </a:solidFill>
                <a:effectLst>
                  <a:outerShdw dist="45791" dir="2021404" algn="ctr" rotWithShape="0">
                    <a:srgbClr val="B2B2B2">
                      <a:alpha val="79999"/>
                    </a:srgbClr>
                  </a:outerShdw>
                </a:effectLst>
                <a:latin typeface="Copperplate Gothic Bold" panose="020E0705020206020404" pitchFamily="34" charset="0"/>
              </a:rPr>
              <a:t>Computer's and your Health</a:t>
            </a:r>
          </a:p>
        </p:txBody>
      </p:sp>
      <p:sp>
        <p:nvSpPr>
          <p:cNvPr id="2053" name="WordArt 5">
            <a:extLst>
              <a:ext uri="{FF2B5EF4-FFF2-40B4-BE49-F238E27FC236}">
                <a16:creationId xmlns:a16="http://schemas.microsoft.com/office/drawing/2014/main" id="{AD0DA02F-4167-D208-10B2-FC96A0B152BA}"/>
              </a:ext>
            </a:extLst>
          </p:cNvPr>
          <p:cNvSpPr>
            <a:spLocks noChangeArrowheads="1" noChangeShapeType="1" noTextEdit="1"/>
          </p:cNvSpPr>
          <p:nvPr/>
        </p:nvSpPr>
        <p:spPr bwMode="auto">
          <a:xfrm>
            <a:off x="2971800" y="4114800"/>
            <a:ext cx="6438900" cy="1600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endParaRPr lang="en-GB" sz="3600" kern="10">
              <a:solidFill>
                <a:srgbClr val="336699"/>
              </a:solidFill>
              <a:effectLst>
                <a:outerShdw dist="45791" dir="2021404" algn="ctr" rotWithShape="0">
                  <a:srgbClr val="B2B2B2">
                    <a:alpha val="79999"/>
                  </a:srgbClr>
                </a:outerShdw>
              </a:effectLst>
              <a:latin typeface="Edwardian Script ITC" panose="030303020407070D08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diamond(in)">
                                      <p:cBhvr>
                                        <p:cTn id="7" dur="2000"/>
                                        <p:tgtEl>
                                          <p:spTgt spid="20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053"/>
                                        </p:tgtEl>
                                        <p:attrNameLst>
                                          <p:attrName>style.visibility</p:attrName>
                                        </p:attrNameLst>
                                      </p:cBhvr>
                                      <p:to>
                                        <p:strVal val="visible"/>
                                      </p:to>
                                    </p:set>
                                    <p:animEffect transition="in" filter="diamond(in)">
                                      <p:cBhvr>
                                        <p:cTn id="12" dur="2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9A279D6-61C3-EA72-76F0-4100B92C9392}"/>
              </a:ext>
            </a:extLst>
          </p:cNvPr>
          <p:cNvSpPr>
            <a:spLocks noGrp="1" noRot="1" noChangeArrowheads="1"/>
          </p:cNvSpPr>
          <p:nvPr>
            <p:ph type="title"/>
          </p:nvPr>
        </p:nvSpPr>
        <p:spPr/>
        <p:txBody>
          <a:bodyPr rtlCol="0">
            <a:normAutofit/>
          </a:bodyPr>
          <a:lstStyle/>
          <a:p>
            <a:pPr>
              <a:defRPr/>
            </a:pPr>
            <a:r>
              <a:rPr lang="en-US" sz="3600" dirty="0">
                <a:solidFill>
                  <a:schemeClr val="accent1"/>
                </a:solidFill>
                <a:latin typeface="Constantia" panose="02030602050306030303" pitchFamily="18" charset="0"/>
              </a:rPr>
              <a:t>Hands</a:t>
            </a:r>
          </a:p>
        </p:txBody>
      </p:sp>
      <p:sp>
        <p:nvSpPr>
          <p:cNvPr id="20483" name="Rectangle 3">
            <a:extLst>
              <a:ext uri="{FF2B5EF4-FFF2-40B4-BE49-F238E27FC236}">
                <a16:creationId xmlns:a16="http://schemas.microsoft.com/office/drawing/2014/main" id="{8785C1A8-E4BA-CA56-3B7C-B6B6FCCFC592}"/>
              </a:ext>
            </a:extLst>
          </p:cNvPr>
          <p:cNvSpPr>
            <a:spLocks noGrp="1" noRot="1" noChangeArrowheads="1"/>
          </p:cNvSpPr>
          <p:nvPr>
            <p:ph idx="1"/>
          </p:nvPr>
        </p:nvSpPr>
        <p:spPr>
          <a:xfrm>
            <a:off x="1905000" y="3124201"/>
            <a:ext cx="8540750" cy="4422775"/>
          </a:xfrm>
        </p:spPr>
        <p:txBody>
          <a:bodyPr/>
          <a:lstStyle/>
          <a:p>
            <a:pPr eaLnBrk="1" hangingPunct="1">
              <a:buFont typeface="Wingdings" panose="05000000000000000000" pitchFamily="2" charset="2"/>
              <a:buNone/>
            </a:pPr>
            <a:r>
              <a:rPr lang="en-US" altLang="en-US" b="1">
                <a:latin typeface="Times New Roman" panose="02020603050405020304" pitchFamily="18" charset="0"/>
              </a:rPr>
              <a:t>		Stretching your hands is important for preventing RSI's. Take a micropauses during extended periods of typing to improve your circulation and the gliding of tendons in your forearm and hand.</a:t>
            </a:r>
            <a:br>
              <a:rPr lang="en-US" altLang="en-US">
                <a:latin typeface="Times New Roman" panose="02020603050405020304" pitchFamily="18" charset="0"/>
              </a:rPr>
            </a:br>
            <a:endParaRPr lang="en-US" altLang="en-US">
              <a:latin typeface="Times New Roman" panose="02020603050405020304" pitchFamily="18" charset="0"/>
            </a:endParaRPr>
          </a:p>
        </p:txBody>
      </p:sp>
      <p:pic>
        <p:nvPicPr>
          <p:cNvPr id="20485" name="Picture 5" descr="Hand">
            <a:extLst>
              <a:ext uri="{FF2B5EF4-FFF2-40B4-BE49-F238E27FC236}">
                <a16:creationId xmlns:a16="http://schemas.microsoft.com/office/drawing/2014/main" id="{5A5E0F77-0E0E-6DD0-D013-2D67525CBA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1905001"/>
            <a:ext cx="19050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7" name="Picture 7" descr="Hand">
            <a:extLst>
              <a:ext uri="{FF2B5EF4-FFF2-40B4-BE49-F238E27FC236}">
                <a16:creationId xmlns:a16="http://schemas.microsoft.com/office/drawing/2014/main" id="{855E6249-CE23-6317-23E7-CF03856438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981201"/>
            <a:ext cx="19050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amond(in)">
                                      <p:cBhvr>
                                        <p:cTn id="7" dur="20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0485"/>
                                        </p:tgtEl>
                                        <p:attrNameLst>
                                          <p:attrName>style.visibility</p:attrName>
                                        </p:attrNameLst>
                                      </p:cBhvr>
                                      <p:to>
                                        <p:strVal val="visible"/>
                                      </p:to>
                                    </p:set>
                                    <p:animEffect transition="in" filter="diamond(in)">
                                      <p:cBhvr>
                                        <p:cTn id="12" dur="2000"/>
                                        <p:tgtEl>
                                          <p:spTgt spid="204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20487"/>
                                        </p:tgtEl>
                                        <p:attrNameLst>
                                          <p:attrName>style.visibility</p:attrName>
                                        </p:attrNameLst>
                                      </p:cBhvr>
                                      <p:to>
                                        <p:strVal val="visible"/>
                                      </p:to>
                                    </p:set>
                                    <p:animEffect transition="in" filter="diamond(in)">
                                      <p:cBhvr>
                                        <p:cTn id="17" dur="2000"/>
                                        <p:tgtEl>
                                          <p:spTgt spid="204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20483">
                                            <p:txEl>
                                              <p:pRg st="0" end="0"/>
                                            </p:txEl>
                                          </p:spTgt>
                                        </p:tgtEl>
                                        <p:attrNameLst>
                                          <p:attrName>style.visibility</p:attrName>
                                        </p:attrNameLst>
                                      </p:cBhvr>
                                      <p:to>
                                        <p:strVal val="visible"/>
                                      </p:to>
                                    </p:set>
                                    <p:animEffect transition="in" filter="diamond(in)">
                                      <p:cBhvr>
                                        <p:cTn id="22" dur="2000"/>
                                        <p:tgtEl>
                                          <p:spTgt spid="20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5F5751B-1142-F219-383C-C172A7CBAF01}"/>
              </a:ext>
            </a:extLst>
          </p:cNvPr>
          <p:cNvSpPr>
            <a:spLocks noGrp="1" noRot="1" noChangeArrowheads="1"/>
          </p:cNvSpPr>
          <p:nvPr>
            <p:ph type="title"/>
          </p:nvPr>
        </p:nvSpPr>
        <p:spPr>
          <a:xfrm>
            <a:off x="1828800" y="1"/>
            <a:ext cx="8510588" cy="1325563"/>
          </a:xfrm>
        </p:spPr>
        <p:txBody>
          <a:bodyPr>
            <a:normAutofit/>
          </a:bodyPr>
          <a:lstStyle/>
          <a:p>
            <a:pPr eaLnBrk="1" hangingPunct="1"/>
            <a:r>
              <a:rPr lang="en-US" altLang="en-US" sz="3600" dirty="0">
                <a:solidFill>
                  <a:schemeClr val="accent1"/>
                </a:solidFill>
                <a:latin typeface="Constantia" panose="02030602050306030303" pitchFamily="18" charset="0"/>
              </a:rPr>
              <a:t>Back</a:t>
            </a:r>
          </a:p>
        </p:txBody>
      </p:sp>
      <p:sp>
        <p:nvSpPr>
          <p:cNvPr id="21507" name="Rectangle 3">
            <a:extLst>
              <a:ext uri="{FF2B5EF4-FFF2-40B4-BE49-F238E27FC236}">
                <a16:creationId xmlns:a16="http://schemas.microsoft.com/office/drawing/2014/main" id="{88AA3AAE-36F3-6C43-D386-D36116CBB284}"/>
              </a:ext>
            </a:extLst>
          </p:cNvPr>
          <p:cNvSpPr>
            <a:spLocks noGrp="1" noRot="1" noChangeArrowheads="1"/>
          </p:cNvSpPr>
          <p:nvPr>
            <p:ph idx="1"/>
          </p:nvPr>
        </p:nvSpPr>
        <p:spPr>
          <a:xfrm>
            <a:off x="1524000" y="4191001"/>
            <a:ext cx="8540750" cy="4422775"/>
          </a:xfrm>
        </p:spPr>
        <p:txBody>
          <a:bodyPr/>
          <a:lstStyle/>
          <a:p>
            <a:pPr eaLnBrk="1" hangingPunct="1">
              <a:buFont typeface="Wingdings" panose="05000000000000000000" pitchFamily="2" charset="2"/>
              <a:buNone/>
            </a:pPr>
            <a:r>
              <a:rPr lang="en-US" altLang="en-US" b="1">
                <a:latin typeface="Times New Roman" panose="02020603050405020304" pitchFamily="18" charset="0"/>
              </a:rPr>
              <a:t>		</a:t>
            </a:r>
            <a:r>
              <a:rPr lang="en-US" altLang="en-US" b="1">
                <a:solidFill>
                  <a:schemeClr val="accent1"/>
                </a:solidFill>
                <a:latin typeface="Times New Roman" panose="02020603050405020304" pitchFamily="18" charset="0"/>
              </a:rPr>
              <a:t>Backward Bends</a:t>
            </a:r>
            <a:r>
              <a:rPr lang="en-US" altLang="en-US" b="1">
                <a:latin typeface="Times New Roman" panose="02020603050405020304" pitchFamily="18" charset="0"/>
              </a:rPr>
              <a:t> stretch you trunk, hips and joints in your lower back. Support your back by putting your hands in the small of your back and slowly bend backwards until you feel a gentle stretch.</a:t>
            </a:r>
            <a:r>
              <a:rPr lang="en-US" altLang="en-US">
                <a:latin typeface="Times New Roman" panose="02020603050405020304" pitchFamily="18" charset="0"/>
              </a:rPr>
              <a:t> </a:t>
            </a:r>
          </a:p>
        </p:txBody>
      </p:sp>
      <p:sp>
        <p:nvSpPr>
          <p:cNvPr id="33796" name="AutoShape 5" descr="Backward Bend">
            <a:extLst>
              <a:ext uri="{FF2B5EF4-FFF2-40B4-BE49-F238E27FC236}">
                <a16:creationId xmlns:a16="http://schemas.microsoft.com/office/drawing/2014/main" id="{DA295FE0-162C-BDCF-4D42-C3F0C563E22D}"/>
              </a:ext>
            </a:extLst>
          </p:cNvPr>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defTabSz="457200" eaLnBrk="0" fontAlgn="base" hangingPunct="0">
              <a:spcBef>
                <a:spcPct val="0"/>
              </a:spcBef>
              <a:spcAft>
                <a:spcPct val="0"/>
              </a:spcAft>
              <a:defRPr>
                <a:solidFill>
                  <a:schemeClr val="tx1"/>
                </a:solidFill>
                <a:latin typeface="Garamond" panose="02020404030301010803" pitchFamily="18" charset="0"/>
              </a:defRPr>
            </a:lvl6pPr>
            <a:lvl7pPr marL="2971800" indent="-228600" defTabSz="457200" eaLnBrk="0" fontAlgn="base" hangingPunct="0">
              <a:spcBef>
                <a:spcPct val="0"/>
              </a:spcBef>
              <a:spcAft>
                <a:spcPct val="0"/>
              </a:spcAft>
              <a:defRPr>
                <a:solidFill>
                  <a:schemeClr val="tx1"/>
                </a:solidFill>
                <a:latin typeface="Garamond" panose="02020404030301010803" pitchFamily="18" charset="0"/>
              </a:defRPr>
            </a:lvl7pPr>
            <a:lvl8pPr marL="3429000" indent="-228600" defTabSz="457200" eaLnBrk="0" fontAlgn="base" hangingPunct="0">
              <a:spcBef>
                <a:spcPct val="0"/>
              </a:spcBef>
              <a:spcAft>
                <a:spcPct val="0"/>
              </a:spcAft>
              <a:defRPr>
                <a:solidFill>
                  <a:schemeClr val="tx1"/>
                </a:solidFill>
                <a:latin typeface="Garamond" panose="02020404030301010803" pitchFamily="18" charset="0"/>
              </a:defRPr>
            </a:lvl8pPr>
            <a:lvl9pPr marL="3886200" indent="-228600" defTabSz="457200" eaLnBrk="0" fontAlgn="base" hangingPunct="0">
              <a:spcBef>
                <a:spcPct val="0"/>
              </a:spcBef>
              <a:spcAft>
                <a:spcPct val="0"/>
              </a:spcAft>
              <a:defRPr>
                <a:solidFill>
                  <a:schemeClr val="tx1"/>
                </a:solidFill>
                <a:latin typeface="Garamond" panose="02020404030301010803" pitchFamily="18" charset="0"/>
              </a:defRPr>
            </a:lvl9pPr>
          </a:lstStyle>
          <a:p>
            <a:pPr eaLnBrk="1" hangingPunct="1"/>
            <a:endParaRPr lang="en-US" altLang="en-US">
              <a:latin typeface="Arial" panose="020B0604020202020204" pitchFamily="34" charset="0"/>
            </a:endParaRPr>
          </a:p>
        </p:txBody>
      </p:sp>
      <p:pic>
        <p:nvPicPr>
          <p:cNvPr id="21511" name="Picture 7" descr="Backward Bend">
            <a:extLst>
              <a:ext uri="{FF2B5EF4-FFF2-40B4-BE49-F238E27FC236}">
                <a16:creationId xmlns:a16="http://schemas.microsoft.com/office/drawing/2014/main" id="{079DB25B-F27F-74CC-D8C0-247F725369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6549" y="1325564"/>
            <a:ext cx="1190625"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diamond(in)">
                                      <p:cBhvr>
                                        <p:cTn id="7" dur="20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1511"/>
                                        </p:tgtEl>
                                        <p:attrNameLst>
                                          <p:attrName>style.visibility</p:attrName>
                                        </p:attrNameLst>
                                      </p:cBhvr>
                                      <p:to>
                                        <p:strVal val="visible"/>
                                      </p:to>
                                    </p:set>
                                    <p:animEffect transition="in" filter="diamond(in)">
                                      <p:cBhvr>
                                        <p:cTn id="12" dur="2000"/>
                                        <p:tgtEl>
                                          <p:spTgt spid="215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21507">
                                            <p:txEl>
                                              <p:pRg st="0" end="0"/>
                                            </p:txEl>
                                          </p:spTgt>
                                        </p:tgtEl>
                                        <p:attrNameLst>
                                          <p:attrName>style.visibility</p:attrName>
                                        </p:attrNameLst>
                                      </p:cBhvr>
                                      <p:to>
                                        <p:strVal val="visible"/>
                                      </p:to>
                                    </p:set>
                                    <p:animEffect transition="in" filter="diamond(in)">
                                      <p:cBhvr>
                                        <p:cTn id="17" dur="2000"/>
                                        <p:tgtEl>
                                          <p:spTgt spid="21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01E66AAB-9F91-BA39-771F-19083317175A}"/>
              </a:ext>
            </a:extLst>
          </p:cNvPr>
          <p:cNvSpPr>
            <a:spLocks noGrp="1" noChangeArrowheads="1"/>
          </p:cNvSpPr>
          <p:nvPr>
            <p:ph type="title"/>
          </p:nvPr>
        </p:nvSpPr>
        <p:spPr/>
        <p:txBody>
          <a:bodyPr/>
          <a:lstStyle/>
          <a:p>
            <a:pPr eaLnBrk="1" hangingPunct="1"/>
            <a:r>
              <a:rPr lang="en-US" altLang="en-US" dirty="0">
                <a:solidFill>
                  <a:srgbClr val="7B9899"/>
                </a:solidFill>
                <a:latin typeface="Arial Narrow" panose="020B0606020202030204" pitchFamily="34" charset="0"/>
              </a:rPr>
              <a:t>Can be used for </a:t>
            </a:r>
            <a:r>
              <a:rPr lang="en-US" altLang="en-US" dirty="0">
                <a:ln>
                  <a:noFill/>
                </a:ln>
                <a:solidFill>
                  <a:srgbClr val="7B9899"/>
                </a:solidFill>
                <a:latin typeface="Arial Narrow" panose="020B0606020202030204" pitchFamily="34" charset="0"/>
              </a:rPr>
              <a:t>Grade  8,9 and 10</a:t>
            </a:r>
          </a:p>
        </p:txBody>
      </p:sp>
      <p:sp>
        <p:nvSpPr>
          <p:cNvPr id="16387" name="Content Placeholder 2">
            <a:extLst>
              <a:ext uri="{FF2B5EF4-FFF2-40B4-BE49-F238E27FC236}">
                <a16:creationId xmlns:a16="http://schemas.microsoft.com/office/drawing/2014/main" id="{15CB2779-A9A6-419A-D87F-4B060D614277}"/>
              </a:ext>
            </a:extLst>
          </p:cNvPr>
          <p:cNvSpPr>
            <a:spLocks noGrp="1" noChangeArrowheads="1"/>
          </p:cNvSpPr>
          <p:nvPr>
            <p:ph idx="1"/>
          </p:nvPr>
        </p:nvSpPr>
        <p:spPr/>
        <p:txBody>
          <a:bodyPr/>
          <a:lstStyle/>
          <a:p>
            <a:pPr eaLnBrk="1" hangingPunct="1"/>
            <a:r>
              <a:rPr lang="en-US" altLang="en-US" sz="3600" i="1">
                <a:solidFill>
                  <a:srgbClr val="FF0000"/>
                </a:solidFill>
              </a:rPr>
              <a:t>Computer’s And Your Health</a:t>
            </a:r>
          </a:p>
          <a:p>
            <a:pPr eaLnBrk="1" hangingPunct="1"/>
            <a:r>
              <a:rPr lang="en-US" altLang="en-US" sz="3600" i="1">
                <a:solidFill>
                  <a:srgbClr val="FF0000"/>
                </a:solidFill>
              </a:rPr>
              <a:t>Introduction</a:t>
            </a:r>
          </a:p>
          <a:p>
            <a:pPr eaLnBrk="1" hangingPunct="1"/>
            <a:r>
              <a:rPr lang="en-US" altLang="en-US" sz="3600" i="1">
                <a:solidFill>
                  <a:srgbClr val="FF0000"/>
                </a:solidFill>
              </a:rPr>
              <a:t>Key Points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61EC9EE-73AF-9DAA-230A-980DB8343EAF}"/>
              </a:ext>
            </a:extLst>
          </p:cNvPr>
          <p:cNvSpPr>
            <a:spLocks noGrp="1" noRot="1" noChangeArrowheads="1"/>
          </p:cNvSpPr>
          <p:nvPr>
            <p:ph type="title"/>
          </p:nvPr>
        </p:nvSpPr>
        <p:spPr/>
        <p:txBody>
          <a:bodyPr rtlCol="0">
            <a:normAutofit fontScale="90000"/>
          </a:bodyPr>
          <a:lstStyle/>
          <a:p>
            <a:pPr>
              <a:defRPr/>
            </a:pPr>
            <a:r>
              <a:rPr lang="en-US" sz="8000" dirty="0">
                <a:solidFill>
                  <a:schemeClr val="accent1"/>
                </a:solidFill>
                <a:latin typeface="Copperplate Gothic Bold" panose="020E0705020206020404" pitchFamily="34" charset="0"/>
              </a:rPr>
              <a:t>Introduction</a:t>
            </a:r>
          </a:p>
        </p:txBody>
      </p:sp>
      <p:sp>
        <p:nvSpPr>
          <p:cNvPr id="3075" name="Rectangle 3">
            <a:extLst>
              <a:ext uri="{FF2B5EF4-FFF2-40B4-BE49-F238E27FC236}">
                <a16:creationId xmlns:a16="http://schemas.microsoft.com/office/drawing/2014/main" id="{20133600-EBA8-4BF3-5F48-A457A5E80180}"/>
              </a:ext>
            </a:extLst>
          </p:cNvPr>
          <p:cNvSpPr>
            <a:spLocks noGrp="1" noRot="1" noChangeArrowheads="1"/>
          </p:cNvSpPr>
          <p:nvPr>
            <p:ph idx="1"/>
          </p:nvPr>
        </p:nvSpPr>
        <p:spPr/>
        <p:txBody>
          <a:bodyPr/>
          <a:lstStyle/>
          <a:p>
            <a:pPr eaLnBrk="1" hangingPunct="1">
              <a:buFont typeface="Wingdings" panose="05000000000000000000" pitchFamily="2" charset="2"/>
              <a:buNone/>
            </a:pPr>
            <a:r>
              <a:rPr lang="en-US" altLang="en-US" b="1"/>
              <a:t>	</a:t>
            </a:r>
            <a:r>
              <a:rPr lang="en-US" altLang="en-US"/>
              <a:t>	</a:t>
            </a:r>
            <a:r>
              <a:rPr lang="en-US" altLang="en-US">
                <a:latin typeface="Times New Roman" panose="02020603050405020304" pitchFamily="18" charset="0"/>
              </a:rPr>
              <a:t>During the past few years the use of computers in both the home and the workplace has grown rapidly. Although many employees know how to use these technologies in sensible application, they often don't know how use them properly without injuring themselves. </a:t>
            </a:r>
          </a:p>
        </p:txBody>
      </p:sp>
      <p:pic>
        <p:nvPicPr>
          <p:cNvPr id="3077" name="Picture 5" descr="Man with Head in Computer">
            <a:extLst>
              <a:ext uri="{FF2B5EF4-FFF2-40B4-BE49-F238E27FC236}">
                <a16:creationId xmlns:a16="http://schemas.microsoft.com/office/drawing/2014/main" id="{E5F0651F-0093-8140-FDB3-D432BFD79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43434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amond(in)">
                                      <p:cBhvr>
                                        <p:cTn id="7" dur="20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diamond(in)">
                                      <p:cBhvr>
                                        <p:cTn id="12" dur="2000"/>
                                        <p:tgtEl>
                                          <p:spTgt spid="30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077"/>
                                        </p:tgtEl>
                                        <p:attrNameLst>
                                          <p:attrName>style.visibility</p:attrName>
                                        </p:attrNameLst>
                                      </p:cBhvr>
                                      <p:to>
                                        <p:strVal val="visible"/>
                                      </p:to>
                                    </p:set>
                                    <p:animEffect transition="in" filter="diamond(in)">
                                      <p:cBhvr>
                                        <p:cTn id="17" dur="2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00B946A-771A-9401-F20F-EFAEC548F62E}"/>
              </a:ext>
            </a:extLst>
          </p:cNvPr>
          <p:cNvSpPr>
            <a:spLocks noGrp="1" noRot="1" noChangeArrowheads="1"/>
          </p:cNvSpPr>
          <p:nvPr>
            <p:ph type="title"/>
          </p:nvPr>
        </p:nvSpPr>
        <p:spPr/>
        <p:txBody>
          <a:bodyPr>
            <a:normAutofit/>
          </a:bodyPr>
          <a:lstStyle/>
          <a:p>
            <a:pPr eaLnBrk="1" hangingPunct="1"/>
            <a:r>
              <a:rPr lang="en-US" altLang="en-US" sz="4800" dirty="0">
                <a:solidFill>
                  <a:schemeClr val="accent1"/>
                </a:solidFill>
                <a:latin typeface="Constantia" panose="02030602050306030303" pitchFamily="18" charset="0"/>
              </a:rPr>
              <a:t>Repetitive Strain Injury (RSI)</a:t>
            </a:r>
          </a:p>
        </p:txBody>
      </p:sp>
      <p:sp>
        <p:nvSpPr>
          <p:cNvPr id="4099" name="Rectangle 3">
            <a:extLst>
              <a:ext uri="{FF2B5EF4-FFF2-40B4-BE49-F238E27FC236}">
                <a16:creationId xmlns:a16="http://schemas.microsoft.com/office/drawing/2014/main" id="{7332F350-7C22-2DFB-5B44-E6C8A014DEE0}"/>
              </a:ext>
            </a:extLst>
          </p:cNvPr>
          <p:cNvSpPr>
            <a:spLocks noGrp="1" noRot="1" noChangeArrowheads="1"/>
          </p:cNvSpPr>
          <p:nvPr>
            <p:ph idx="1"/>
          </p:nvPr>
        </p:nvSpPr>
        <p:spPr/>
        <p:txBody>
          <a:bodyPr rtlCol="0">
            <a:normAutofit/>
          </a:bodyPr>
          <a:lstStyle/>
          <a:p>
            <a:pPr eaLnBrk="1" fontAlgn="auto" hangingPunct="1">
              <a:lnSpc>
                <a:spcPct val="90000"/>
              </a:lnSpc>
              <a:buFont typeface="Wingdings" panose="05000000000000000000" pitchFamily="2" charset="2"/>
              <a:buNone/>
              <a:defRPr/>
            </a:pPr>
            <a:r>
              <a:rPr lang="en-US" altLang="en-US" b="1">
                <a:solidFill>
                  <a:schemeClr val="tx1">
                    <a:lumMod val="85000"/>
                    <a:lumOff val="15000"/>
                  </a:schemeClr>
                </a:solidFill>
              </a:rPr>
              <a:t>		</a:t>
            </a:r>
            <a:r>
              <a:rPr lang="en-US" altLang="en-US">
                <a:solidFill>
                  <a:schemeClr val="tx1">
                    <a:lumMod val="85000"/>
                    <a:lumOff val="15000"/>
                  </a:schemeClr>
                </a:solidFill>
                <a:latin typeface="Times New Roman" panose="02020603050405020304" pitchFamily="18" charset="0"/>
              </a:rPr>
              <a:t>RSI stems from repetitive, forceful, or awkward hand movements.</a:t>
            </a:r>
          </a:p>
          <a:p>
            <a:pPr eaLnBrk="1" fontAlgn="auto" hangingPunct="1">
              <a:lnSpc>
                <a:spcPct val="90000"/>
              </a:lnSpc>
              <a:buFont typeface="Wingdings" panose="05000000000000000000" pitchFamily="2" charset="2"/>
              <a:buNone/>
              <a:defRPr/>
            </a:pPr>
            <a:r>
              <a:rPr lang="en-US" altLang="en-US">
                <a:solidFill>
                  <a:schemeClr val="tx1">
                    <a:lumMod val="85000"/>
                    <a:lumOff val="15000"/>
                  </a:schemeClr>
                </a:solidFill>
                <a:latin typeface="Times New Roman" panose="02020603050405020304" pitchFamily="18" charset="0"/>
              </a:rPr>
              <a:t>		Repetitive Strain injuries are often the result of repetitive motions while sitting at a computer using the keyboard or mouse. Repetitive movements such as typing for hours or clicking on your mouse can cause tiny microscopic tears in your muscles and tendons, which due to injury contract and decrease your range of motion.</a:t>
            </a:r>
          </a:p>
          <a:p>
            <a:pPr eaLnBrk="1" fontAlgn="auto" hangingPunct="1">
              <a:lnSpc>
                <a:spcPct val="90000"/>
              </a:lnSpc>
              <a:buFont typeface="Wingdings" panose="05000000000000000000" pitchFamily="2" charset="2"/>
              <a:buNone/>
              <a:defRPr/>
            </a:pPr>
            <a:r>
              <a:rPr lang="en-US" altLang="en-US">
                <a:solidFill>
                  <a:schemeClr val="tx1">
                    <a:lumMod val="85000"/>
                    <a:lumOff val="15000"/>
                  </a:schemeClr>
                </a:solidFill>
                <a:latin typeface="Times New Roman" panose="02020603050405020304" pitchFamily="18" charset="0"/>
              </a:rPr>
              <a:t>		RSI problems can be attributed to the following: poor posture, incorrect keyboard height, infrequent breaks, poor keyboard skills, and resting wrists on the desk or wrist pad. </a:t>
            </a:r>
          </a:p>
          <a:p>
            <a:pPr eaLnBrk="1" fontAlgn="auto" hangingPunct="1">
              <a:lnSpc>
                <a:spcPct val="90000"/>
              </a:lnSpc>
              <a:buFont typeface="Wingdings" panose="05000000000000000000" pitchFamily="2" charset="2"/>
              <a:buNone/>
              <a:defRPr/>
            </a:pPr>
            <a:endParaRPr lang="en-US" altLang="en-US">
              <a:solidFill>
                <a:schemeClr val="tx1">
                  <a:lumMod val="85000"/>
                  <a:lumOff val="15000"/>
                </a:schemeClr>
              </a:solidFill>
              <a:latin typeface="Times New Roman" panose="02020603050405020304" pitchFamily="18" charset="0"/>
            </a:endParaRPr>
          </a:p>
        </p:txBody>
      </p:sp>
      <p:pic>
        <p:nvPicPr>
          <p:cNvPr id="4101" name="Picture 5" descr="Typing">
            <a:extLst>
              <a:ext uri="{FF2B5EF4-FFF2-40B4-BE49-F238E27FC236}">
                <a16:creationId xmlns:a16="http://schemas.microsoft.com/office/drawing/2014/main" id="{AD343E25-B4E3-3094-A8F0-812EC7D83B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7800" y="5638800"/>
            <a:ext cx="1600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6" descr="Mouse Hand">
            <a:extLst>
              <a:ext uri="{FF2B5EF4-FFF2-40B4-BE49-F238E27FC236}">
                <a16:creationId xmlns:a16="http://schemas.microsoft.com/office/drawing/2014/main" id="{6FBF0E82-7D8E-15AE-E4AE-730247FC81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379" y="1470704"/>
            <a:ext cx="1219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amond(in)">
                                      <p:cBhvr>
                                        <p:cTn id="7" dur="20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4102"/>
                                        </p:tgtEl>
                                        <p:attrNameLst>
                                          <p:attrName>style.visibility</p:attrName>
                                        </p:attrNameLst>
                                      </p:cBhvr>
                                      <p:to>
                                        <p:strVal val="visible"/>
                                      </p:to>
                                    </p:set>
                                    <p:animEffect transition="in" filter="diamond(in)">
                                      <p:cBhvr>
                                        <p:cTn id="12" dur="2000"/>
                                        <p:tgtEl>
                                          <p:spTgt spid="41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4099">
                                            <p:txEl>
                                              <p:pRg st="0" end="0"/>
                                            </p:txEl>
                                          </p:spTgt>
                                        </p:tgtEl>
                                        <p:attrNameLst>
                                          <p:attrName>style.visibility</p:attrName>
                                        </p:attrNameLst>
                                      </p:cBhvr>
                                      <p:to>
                                        <p:strVal val="visible"/>
                                      </p:to>
                                    </p:set>
                                    <p:animEffect transition="in" filter="diamond(in)">
                                      <p:cBhvr>
                                        <p:cTn id="17" dur="2000"/>
                                        <p:tgtEl>
                                          <p:spTgt spid="409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diamond(in)">
                                      <p:cBhvr>
                                        <p:cTn id="22" dur="2000"/>
                                        <p:tgtEl>
                                          <p:spTgt spid="4099">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4099">
                                            <p:txEl>
                                              <p:pRg st="2" end="2"/>
                                            </p:txEl>
                                          </p:spTgt>
                                        </p:tgtEl>
                                        <p:attrNameLst>
                                          <p:attrName>style.visibility</p:attrName>
                                        </p:attrNameLst>
                                      </p:cBhvr>
                                      <p:to>
                                        <p:strVal val="visible"/>
                                      </p:to>
                                    </p:set>
                                    <p:animEffect transition="in" filter="diamond(in)">
                                      <p:cBhvr>
                                        <p:cTn id="27" dur="2000"/>
                                        <p:tgtEl>
                                          <p:spTgt spid="4099">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nodeType="clickEffect">
                                  <p:stCondLst>
                                    <p:cond delay="0"/>
                                  </p:stCondLst>
                                  <p:childTnLst>
                                    <p:set>
                                      <p:cBhvr>
                                        <p:cTn id="31" dur="1" fill="hold">
                                          <p:stCondLst>
                                            <p:cond delay="0"/>
                                          </p:stCondLst>
                                        </p:cTn>
                                        <p:tgtEl>
                                          <p:spTgt spid="4101"/>
                                        </p:tgtEl>
                                        <p:attrNameLst>
                                          <p:attrName>style.visibility</p:attrName>
                                        </p:attrNameLst>
                                      </p:cBhvr>
                                      <p:to>
                                        <p:strVal val="visible"/>
                                      </p:to>
                                    </p:set>
                                    <p:animEffect transition="in" filter="diamond(in)">
                                      <p:cBhvr>
                                        <p:cTn id="32" dur="20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F19AC07-C6C1-F543-1870-ABFBC294A1F1}"/>
              </a:ext>
            </a:extLst>
          </p:cNvPr>
          <p:cNvSpPr>
            <a:spLocks noGrp="1" noRot="1" noChangeArrowheads="1"/>
          </p:cNvSpPr>
          <p:nvPr>
            <p:ph type="title"/>
          </p:nvPr>
        </p:nvSpPr>
        <p:spPr/>
        <p:txBody>
          <a:bodyPr rtlCol="0">
            <a:normAutofit/>
          </a:bodyPr>
          <a:lstStyle/>
          <a:p>
            <a:pPr>
              <a:defRPr/>
            </a:pPr>
            <a:r>
              <a:rPr lang="en-US" sz="3600" dirty="0">
                <a:solidFill>
                  <a:schemeClr val="accent1"/>
                </a:solidFill>
                <a:latin typeface="Constantia" panose="02030602050306030303" pitchFamily="18" charset="0"/>
              </a:rPr>
              <a:t>Symptoms and Prevention of RSI</a:t>
            </a:r>
          </a:p>
        </p:txBody>
      </p:sp>
      <p:sp>
        <p:nvSpPr>
          <p:cNvPr id="6147" name="Rectangle 3">
            <a:extLst>
              <a:ext uri="{FF2B5EF4-FFF2-40B4-BE49-F238E27FC236}">
                <a16:creationId xmlns:a16="http://schemas.microsoft.com/office/drawing/2014/main" id="{3433324E-3518-C473-AFF3-C448BDA9F1E8}"/>
              </a:ext>
            </a:extLst>
          </p:cNvPr>
          <p:cNvSpPr>
            <a:spLocks noGrp="1" noRot="1" noChangeArrowheads="1"/>
          </p:cNvSpPr>
          <p:nvPr>
            <p:ph idx="1"/>
          </p:nvPr>
        </p:nvSpPr>
        <p:spPr/>
        <p:txBody>
          <a:bodyPr rtlCol="0">
            <a:normAutofit fontScale="70000" lnSpcReduction="20000"/>
          </a:bodyPr>
          <a:lstStyle/>
          <a:p>
            <a:pPr marL="274320" indent="-274320">
              <a:lnSpc>
                <a:spcPct val="80000"/>
              </a:lnSpc>
              <a:buNone/>
              <a:defRPr/>
            </a:pPr>
            <a:r>
              <a:rPr lang="en-US" b="1">
                <a:solidFill>
                  <a:schemeClr val="tx1">
                    <a:lumMod val="85000"/>
                    <a:lumOff val="15000"/>
                  </a:schemeClr>
                </a:solidFill>
              </a:rPr>
              <a:t>	</a:t>
            </a:r>
            <a:r>
              <a:rPr lang="en-US">
                <a:solidFill>
                  <a:schemeClr val="tx1">
                    <a:lumMod val="85000"/>
                    <a:lumOff val="15000"/>
                  </a:schemeClr>
                </a:solidFill>
                <a:latin typeface="Times New Roman" pitchFamily="18" charset="0"/>
              </a:rPr>
              <a:t>Symptoms of RSI:</a:t>
            </a:r>
            <a:br>
              <a:rPr lang="en-US">
                <a:solidFill>
                  <a:schemeClr val="tx1">
                    <a:lumMod val="85000"/>
                    <a:lumOff val="15000"/>
                  </a:schemeClr>
                </a:solidFill>
                <a:latin typeface="Times New Roman" pitchFamily="18" charset="0"/>
              </a:rPr>
            </a:br>
            <a:endParaRPr lang="en-US">
              <a:solidFill>
                <a:schemeClr val="tx1">
                  <a:lumMod val="85000"/>
                  <a:lumOff val="15000"/>
                </a:schemeClr>
              </a:solidFill>
              <a:latin typeface="Times New Roman" pitchFamily="18" charset="0"/>
            </a:endParaRPr>
          </a:p>
          <a:p>
            <a:pPr marL="274320" indent="-274320">
              <a:lnSpc>
                <a:spcPct val="80000"/>
              </a:lnSpc>
              <a:buFont typeface="Wingdings 2"/>
              <a:buChar char=""/>
              <a:defRPr/>
            </a:pPr>
            <a:r>
              <a:rPr lang="en-US">
                <a:solidFill>
                  <a:schemeClr val="tx1">
                    <a:lumMod val="85000"/>
                    <a:lumOff val="15000"/>
                  </a:schemeClr>
                </a:solidFill>
                <a:latin typeface="Times New Roman" pitchFamily="18" charset="0"/>
              </a:rPr>
              <a:t>Joint or Muscle Pain </a:t>
            </a:r>
          </a:p>
          <a:p>
            <a:pPr marL="274320" indent="-274320">
              <a:lnSpc>
                <a:spcPct val="80000"/>
              </a:lnSpc>
              <a:buFont typeface="Wingdings 2"/>
              <a:buChar char=""/>
              <a:defRPr/>
            </a:pPr>
            <a:r>
              <a:rPr lang="en-US">
                <a:solidFill>
                  <a:schemeClr val="tx1">
                    <a:lumMod val="85000"/>
                    <a:lumOff val="15000"/>
                  </a:schemeClr>
                </a:solidFill>
                <a:latin typeface="Times New Roman" pitchFamily="18" charset="0"/>
              </a:rPr>
              <a:t>Numbness </a:t>
            </a:r>
          </a:p>
          <a:p>
            <a:pPr marL="274320" indent="-274320">
              <a:lnSpc>
                <a:spcPct val="80000"/>
              </a:lnSpc>
              <a:buFont typeface="Wingdings 2"/>
              <a:buChar char=""/>
              <a:defRPr/>
            </a:pPr>
            <a:r>
              <a:rPr lang="en-US">
                <a:solidFill>
                  <a:schemeClr val="tx1">
                    <a:lumMod val="85000"/>
                    <a:lumOff val="15000"/>
                  </a:schemeClr>
                </a:solidFill>
                <a:latin typeface="Times New Roman" pitchFamily="18" charset="0"/>
              </a:rPr>
              <a:t>Tingling in Fingers </a:t>
            </a:r>
          </a:p>
          <a:p>
            <a:pPr marL="274320" indent="-274320">
              <a:lnSpc>
                <a:spcPct val="80000"/>
              </a:lnSpc>
              <a:buFont typeface="Wingdings 2"/>
              <a:buChar char=""/>
              <a:defRPr/>
            </a:pPr>
            <a:r>
              <a:rPr lang="en-US">
                <a:solidFill>
                  <a:schemeClr val="tx1">
                    <a:lumMod val="85000"/>
                    <a:lumOff val="15000"/>
                  </a:schemeClr>
                </a:solidFill>
                <a:latin typeface="Times New Roman" pitchFamily="18" charset="0"/>
              </a:rPr>
              <a:t>Loss of strength or flexibility </a:t>
            </a:r>
          </a:p>
          <a:p>
            <a:pPr marL="274320" indent="-274320">
              <a:lnSpc>
                <a:spcPct val="80000"/>
              </a:lnSpc>
              <a:buNone/>
              <a:defRPr/>
            </a:pPr>
            <a:endParaRPr lang="en-US">
              <a:solidFill>
                <a:schemeClr val="tx1">
                  <a:lumMod val="85000"/>
                  <a:lumOff val="15000"/>
                </a:schemeClr>
              </a:solidFill>
              <a:latin typeface="Times New Roman" pitchFamily="18" charset="0"/>
            </a:endParaRPr>
          </a:p>
          <a:p>
            <a:pPr marL="274320" indent="-274320">
              <a:lnSpc>
                <a:spcPct val="80000"/>
              </a:lnSpc>
              <a:buNone/>
              <a:defRPr/>
            </a:pPr>
            <a:r>
              <a:rPr lang="en-US">
                <a:solidFill>
                  <a:schemeClr val="tx1">
                    <a:lumMod val="85000"/>
                    <a:lumOff val="15000"/>
                  </a:schemeClr>
                </a:solidFill>
                <a:latin typeface="Times New Roman" pitchFamily="18" charset="0"/>
              </a:rPr>
              <a:t>	Prevention:</a:t>
            </a:r>
            <a:br>
              <a:rPr lang="en-US">
                <a:solidFill>
                  <a:schemeClr val="tx1">
                    <a:lumMod val="85000"/>
                    <a:lumOff val="15000"/>
                  </a:schemeClr>
                </a:solidFill>
                <a:latin typeface="Times New Roman" pitchFamily="18" charset="0"/>
              </a:rPr>
            </a:br>
            <a:endParaRPr lang="en-US">
              <a:solidFill>
                <a:schemeClr val="tx1">
                  <a:lumMod val="85000"/>
                  <a:lumOff val="15000"/>
                </a:schemeClr>
              </a:solidFill>
              <a:latin typeface="Times New Roman" pitchFamily="18" charset="0"/>
            </a:endParaRPr>
          </a:p>
          <a:p>
            <a:pPr marL="274320" indent="-274320">
              <a:lnSpc>
                <a:spcPct val="80000"/>
              </a:lnSpc>
              <a:buFont typeface="Wingdings 2"/>
              <a:buChar char=""/>
              <a:defRPr/>
            </a:pPr>
            <a:r>
              <a:rPr lang="en-US">
                <a:solidFill>
                  <a:schemeClr val="tx1">
                    <a:lumMod val="85000"/>
                    <a:lumOff val="15000"/>
                  </a:schemeClr>
                </a:solidFill>
                <a:latin typeface="Times New Roman" pitchFamily="18" charset="0"/>
              </a:rPr>
              <a:t>Hand Stretches</a:t>
            </a:r>
          </a:p>
          <a:p>
            <a:pPr marL="274320" indent="-274320">
              <a:lnSpc>
                <a:spcPct val="80000"/>
              </a:lnSpc>
              <a:buFont typeface="Wingdings 2"/>
              <a:buChar char=""/>
              <a:defRPr/>
            </a:pPr>
            <a:r>
              <a:rPr lang="en-US">
                <a:solidFill>
                  <a:schemeClr val="tx1">
                    <a:lumMod val="85000"/>
                    <a:lumOff val="15000"/>
                  </a:schemeClr>
                </a:solidFill>
                <a:latin typeface="Times New Roman" pitchFamily="18" charset="0"/>
              </a:rPr>
              <a:t>Micro pauses and Full Breaks </a:t>
            </a:r>
          </a:p>
          <a:p>
            <a:pPr marL="274320" indent="-274320">
              <a:lnSpc>
                <a:spcPct val="80000"/>
              </a:lnSpc>
              <a:buFont typeface="Wingdings 2"/>
              <a:buChar char=""/>
              <a:defRPr/>
            </a:pPr>
            <a:r>
              <a:rPr lang="en-US">
                <a:solidFill>
                  <a:schemeClr val="tx1">
                    <a:lumMod val="85000"/>
                    <a:lumOff val="15000"/>
                  </a:schemeClr>
                </a:solidFill>
                <a:latin typeface="Times New Roman" pitchFamily="18" charset="0"/>
              </a:rPr>
              <a:t>Correct Ergonomic Setup </a:t>
            </a:r>
          </a:p>
          <a:p>
            <a:pPr marL="274320" indent="-274320">
              <a:lnSpc>
                <a:spcPct val="80000"/>
              </a:lnSpc>
              <a:buFont typeface="Wingdings 2"/>
              <a:buChar char=""/>
              <a:defRPr/>
            </a:pPr>
            <a:r>
              <a:rPr lang="en-US">
                <a:solidFill>
                  <a:schemeClr val="tx1">
                    <a:lumMod val="85000"/>
                    <a:lumOff val="15000"/>
                  </a:schemeClr>
                </a:solidFill>
                <a:latin typeface="Times New Roman" pitchFamily="18" charset="0"/>
              </a:rPr>
              <a:t>Education </a:t>
            </a:r>
          </a:p>
          <a:p>
            <a:pPr marL="274320" indent="-274320">
              <a:lnSpc>
                <a:spcPct val="80000"/>
              </a:lnSpc>
              <a:buFont typeface="Wingdings 2"/>
              <a:buChar char=""/>
              <a:defRPr/>
            </a:pPr>
            <a:r>
              <a:rPr lang="en-US">
                <a:solidFill>
                  <a:schemeClr val="tx1">
                    <a:lumMod val="85000"/>
                    <a:lumOff val="15000"/>
                  </a:schemeClr>
                </a:solidFill>
                <a:latin typeface="Times New Roman" pitchFamily="18" charset="0"/>
              </a:rPr>
              <a:t>Variety in work tasks</a:t>
            </a:r>
            <a:br>
              <a:rPr lang="en-US">
                <a:solidFill>
                  <a:schemeClr val="tx1">
                    <a:lumMod val="85000"/>
                    <a:lumOff val="15000"/>
                  </a:schemeClr>
                </a:solidFill>
                <a:latin typeface="Times New Roman" pitchFamily="18" charset="0"/>
              </a:rPr>
            </a:br>
            <a:endParaRPr lang="en-US">
              <a:solidFill>
                <a:schemeClr val="tx1">
                  <a:lumMod val="85000"/>
                  <a:lumOff val="15000"/>
                </a:schemeClr>
              </a:solidFill>
              <a:latin typeface="Times New Roman" pitchFamily="18" charset="0"/>
            </a:endParaRPr>
          </a:p>
          <a:p>
            <a:pPr marL="274320" indent="-274320">
              <a:lnSpc>
                <a:spcPct val="80000"/>
              </a:lnSpc>
              <a:buNone/>
              <a:defRPr/>
            </a:pPr>
            <a:endParaRPr lang="en-US" sz="2000">
              <a:solidFill>
                <a:schemeClr val="tx1">
                  <a:lumMod val="85000"/>
                  <a:lumOff val="15000"/>
                </a:schemeClr>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amond(in)">
                                      <p:cBhvr>
                                        <p:cTn id="7" dur="20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diamond(in)">
                                      <p:cBhvr>
                                        <p:cTn id="12" dur="2000"/>
                                        <p:tgtEl>
                                          <p:spTgt spid="6147">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6147">
                                            <p:txEl>
                                              <p:pRg st="1" end="1"/>
                                            </p:txEl>
                                          </p:spTgt>
                                        </p:tgtEl>
                                        <p:attrNameLst>
                                          <p:attrName>style.visibility</p:attrName>
                                        </p:attrNameLst>
                                      </p:cBhvr>
                                      <p:to>
                                        <p:strVal val="visible"/>
                                      </p:to>
                                    </p:set>
                                    <p:animEffect transition="in" filter="diamond(in)">
                                      <p:cBhvr>
                                        <p:cTn id="15" dur="2000"/>
                                        <p:tgtEl>
                                          <p:spTgt spid="6147">
                                            <p:txEl>
                                              <p:pRg st="1" end="1"/>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6147">
                                            <p:txEl>
                                              <p:pRg st="2" end="2"/>
                                            </p:txEl>
                                          </p:spTgt>
                                        </p:tgtEl>
                                        <p:attrNameLst>
                                          <p:attrName>style.visibility</p:attrName>
                                        </p:attrNameLst>
                                      </p:cBhvr>
                                      <p:to>
                                        <p:strVal val="visible"/>
                                      </p:to>
                                    </p:set>
                                    <p:animEffect transition="in" filter="diamond(in)">
                                      <p:cBhvr>
                                        <p:cTn id="18" dur="2000"/>
                                        <p:tgtEl>
                                          <p:spTgt spid="6147">
                                            <p:txEl>
                                              <p:pRg st="2" end="2"/>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6147">
                                            <p:txEl>
                                              <p:pRg st="3" end="3"/>
                                            </p:txEl>
                                          </p:spTgt>
                                        </p:tgtEl>
                                        <p:attrNameLst>
                                          <p:attrName>style.visibility</p:attrName>
                                        </p:attrNameLst>
                                      </p:cBhvr>
                                      <p:to>
                                        <p:strVal val="visible"/>
                                      </p:to>
                                    </p:set>
                                    <p:animEffect transition="in" filter="diamond(in)">
                                      <p:cBhvr>
                                        <p:cTn id="21" dur="2000"/>
                                        <p:tgtEl>
                                          <p:spTgt spid="6147">
                                            <p:txEl>
                                              <p:pRg st="3" end="3"/>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6147">
                                            <p:txEl>
                                              <p:pRg st="4" end="4"/>
                                            </p:txEl>
                                          </p:spTgt>
                                        </p:tgtEl>
                                        <p:attrNameLst>
                                          <p:attrName>style.visibility</p:attrName>
                                        </p:attrNameLst>
                                      </p:cBhvr>
                                      <p:to>
                                        <p:strVal val="visible"/>
                                      </p:to>
                                    </p:set>
                                    <p:animEffect transition="in" filter="diamond(in)">
                                      <p:cBhvr>
                                        <p:cTn id="24" dur="2000"/>
                                        <p:tgtEl>
                                          <p:spTgt spid="6147">
                                            <p:txEl>
                                              <p:pRg st="4" end="4"/>
                                            </p:txEl>
                                          </p:spTgt>
                                        </p:tgtEl>
                                      </p:cBhvr>
                                    </p:animEffect>
                                  </p:childTnLst>
                                </p:cTn>
                              </p:par>
                              <p:par>
                                <p:cTn id="25" presetID="8" presetClass="entr" presetSubtype="16" fill="hold" nodeType="with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animEffect transition="in" filter="diamond(in)">
                                      <p:cBhvr>
                                        <p:cTn id="27" dur="2000"/>
                                        <p:tgtEl>
                                          <p:spTgt spid="6147">
                                            <p:txEl>
                                              <p:pRg st="6" end="6"/>
                                            </p:txEl>
                                          </p:spTgt>
                                        </p:tgtEl>
                                      </p:cBhvr>
                                    </p:animEffect>
                                  </p:childTnLst>
                                </p:cTn>
                              </p:par>
                              <p:par>
                                <p:cTn id="28" presetID="8" presetClass="entr" presetSubtype="16" fill="hold" nodeType="withEffect">
                                  <p:stCondLst>
                                    <p:cond delay="0"/>
                                  </p:stCondLst>
                                  <p:childTnLst>
                                    <p:set>
                                      <p:cBhvr>
                                        <p:cTn id="29" dur="1" fill="hold">
                                          <p:stCondLst>
                                            <p:cond delay="0"/>
                                          </p:stCondLst>
                                        </p:cTn>
                                        <p:tgtEl>
                                          <p:spTgt spid="6147">
                                            <p:txEl>
                                              <p:pRg st="7" end="7"/>
                                            </p:txEl>
                                          </p:spTgt>
                                        </p:tgtEl>
                                        <p:attrNameLst>
                                          <p:attrName>style.visibility</p:attrName>
                                        </p:attrNameLst>
                                      </p:cBhvr>
                                      <p:to>
                                        <p:strVal val="visible"/>
                                      </p:to>
                                    </p:set>
                                    <p:animEffect transition="in" filter="diamond(in)">
                                      <p:cBhvr>
                                        <p:cTn id="30" dur="2000"/>
                                        <p:tgtEl>
                                          <p:spTgt spid="6147">
                                            <p:txEl>
                                              <p:pRg st="7" end="7"/>
                                            </p:txEl>
                                          </p:spTgt>
                                        </p:tgtEl>
                                      </p:cBhvr>
                                    </p:animEffect>
                                  </p:childTnLst>
                                </p:cTn>
                              </p:par>
                              <p:par>
                                <p:cTn id="31" presetID="8" presetClass="entr" presetSubtype="16" fill="hold" nodeType="withEffect">
                                  <p:stCondLst>
                                    <p:cond delay="0"/>
                                  </p:stCondLst>
                                  <p:childTnLst>
                                    <p:set>
                                      <p:cBhvr>
                                        <p:cTn id="32" dur="1" fill="hold">
                                          <p:stCondLst>
                                            <p:cond delay="0"/>
                                          </p:stCondLst>
                                        </p:cTn>
                                        <p:tgtEl>
                                          <p:spTgt spid="6147">
                                            <p:txEl>
                                              <p:pRg st="8" end="8"/>
                                            </p:txEl>
                                          </p:spTgt>
                                        </p:tgtEl>
                                        <p:attrNameLst>
                                          <p:attrName>style.visibility</p:attrName>
                                        </p:attrNameLst>
                                      </p:cBhvr>
                                      <p:to>
                                        <p:strVal val="visible"/>
                                      </p:to>
                                    </p:set>
                                    <p:animEffect transition="in" filter="diamond(in)">
                                      <p:cBhvr>
                                        <p:cTn id="33" dur="2000"/>
                                        <p:tgtEl>
                                          <p:spTgt spid="6147">
                                            <p:txEl>
                                              <p:pRg st="8" end="8"/>
                                            </p:txEl>
                                          </p:spTgt>
                                        </p:tgtEl>
                                      </p:cBhvr>
                                    </p:animEffect>
                                  </p:childTnLst>
                                </p:cTn>
                              </p:par>
                              <p:par>
                                <p:cTn id="34" presetID="8" presetClass="entr" presetSubtype="16" fill="hold" nodeType="withEffect">
                                  <p:stCondLst>
                                    <p:cond delay="0"/>
                                  </p:stCondLst>
                                  <p:childTnLst>
                                    <p:set>
                                      <p:cBhvr>
                                        <p:cTn id="35" dur="1" fill="hold">
                                          <p:stCondLst>
                                            <p:cond delay="0"/>
                                          </p:stCondLst>
                                        </p:cTn>
                                        <p:tgtEl>
                                          <p:spTgt spid="6147">
                                            <p:txEl>
                                              <p:pRg st="9" end="9"/>
                                            </p:txEl>
                                          </p:spTgt>
                                        </p:tgtEl>
                                        <p:attrNameLst>
                                          <p:attrName>style.visibility</p:attrName>
                                        </p:attrNameLst>
                                      </p:cBhvr>
                                      <p:to>
                                        <p:strVal val="visible"/>
                                      </p:to>
                                    </p:set>
                                    <p:animEffect transition="in" filter="diamond(in)">
                                      <p:cBhvr>
                                        <p:cTn id="36" dur="2000"/>
                                        <p:tgtEl>
                                          <p:spTgt spid="6147">
                                            <p:txEl>
                                              <p:pRg st="9" end="9"/>
                                            </p:txEl>
                                          </p:spTgt>
                                        </p:tgtEl>
                                      </p:cBhvr>
                                    </p:animEffect>
                                  </p:childTnLst>
                                </p:cTn>
                              </p:par>
                              <p:par>
                                <p:cTn id="37" presetID="8" presetClass="entr" presetSubtype="16" fill="hold" nodeType="withEffect">
                                  <p:stCondLst>
                                    <p:cond delay="0"/>
                                  </p:stCondLst>
                                  <p:childTnLst>
                                    <p:set>
                                      <p:cBhvr>
                                        <p:cTn id="38" dur="1" fill="hold">
                                          <p:stCondLst>
                                            <p:cond delay="0"/>
                                          </p:stCondLst>
                                        </p:cTn>
                                        <p:tgtEl>
                                          <p:spTgt spid="6147">
                                            <p:txEl>
                                              <p:pRg st="10" end="10"/>
                                            </p:txEl>
                                          </p:spTgt>
                                        </p:tgtEl>
                                        <p:attrNameLst>
                                          <p:attrName>style.visibility</p:attrName>
                                        </p:attrNameLst>
                                      </p:cBhvr>
                                      <p:to>
                                        <p:strVal val="visible"/>
                                      </p:to>
                                    </p:set>
                                    <p:animEffect transition="in" filter="diamond(in)">
                                      <p:cBhvr>
                                        <p:cTn id="39" dur="2000"/>
                                        <p:tgtEl>
                                          <p:spTgt spid="6147">
                                            <p:txEl>
                                              <p:pRg st="10" end="10"/>
                                            </p:txEl>
                                          </p:spTgt>
                                        </p:tgtEl>
                                      </p:cBhvr>
                                    </p:animEffect>
                                  </p:childTnLst>
                                </p:cTn>
                              </p:par>
                              <p:par>
                                <p:cTn id="40" presetID="8" presetClass="entr" presetSubtype="16" fill="hold" nodeType="withEffect">
                                  <p:stCondLst>
                                    <p:cond delay="0"/>
                                  </p:stCondLst>
                                  <p:childTnLst>
                                    <p:set>
                                      <p:cBhvr>
                                        <p:cTn id="41" dur="1" fill="hold">
                                          <p:stCondLst>
                                            <p:cond delay="0"/>
                                          </p:stCondLst>
                                        </p:cTn>
                                        <p:tgtEl>
                                          <p:spTgt spid="6147">
                                            <p:txEl>
                                              <p:pRg st="11" end="11"/>
                                            </p:txEl>
                                          </p:spTgt>
                                        </p:tgtEl>
                                        <p:attrNameLst>
                                          <p:attrName>style.visibility</p:attrName>
                                        </p:attrNameLst>
                                      </p:cBhvr>
                                      <p:to>
                                        <p:strVal val="visible"/>
                                      </p:to>
                                    </p:set>
                                    <p:animEffect transition="in" filter="diamond(in)">
                                      <p:cBhvr>
                                        <p:cTn id="42" dur="2000"/>
                                        <p:tgtEl>
                                          <p:spTgt spid="614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39104B1-ECCC-EF58-EAF3-35BD5F003C0B}"/>
              </a:ext>
            </a:extLst>
          </p:cNvPr>
          <p:cNvSpPr>
            <a:spLocks noGrp="1" noRot="1" noChangeArrowheads="1"/>
          </p:cNvSpPr>
          <p:nvPr>
            <p:ph type="title"/>
          </p:nvPr>
        </p:nvSpPr>
        <p:spPr>
          <a:xfrm>
            <a:off x="1066800" y="228601"/>
            <a:ext cx="8510588" cy="1325563"/>
          </a:xfrm>
        </p:spPr>
        <p:txBody>
          <a:bodyPr/>
          <a:lstStyle/>
          <a:p>
            <a:pPr eaLnBrk="1" hangingPunct="1"/>
            <a:r>
              <a:rPr lang="en-US" altLang="en-US" dirty="0">
                <a:ln>
                  <a:noFill/>
                </a:ln>
                <a:solidFill>
                  <a:srgbClr val="7B9899"/>
                </a:solidFill>
                <a:latin typeface="Constantia" panose="02030602050306030303" pitchFamily="18" charset="0"/>
              </a:rPr>
              <a:t> </a:t>
            </a:r>
            <a:r>
              <a:rPr lang="en-US" altLang="en-US" sz="8000" dirty="0">
                <a:solidFill>
                  <a:schemeClr val="accent1"/>
                </a:solidFill>
                <a:latin typeface="Constantia" panose="02030602050306030303" pitchFamily="18" charset="0"/>
              </a:rPr>
              <a:t>Eyestrain</a:t>
            </a:r>
          </a:p>
        </p:txBody>
      </p:sp>
      <p:sp>
        <p:nvSpPr>
          <p:cNvPr id="7171" name="Rectangle 3">
            <a:extLst>
              <a:ext uri="{FF2B5EF4-FFF2-40B4-BE49-F238E27FC236}">
                <a16:creationId xmlns:a16="http://schemas.microsoft.com/office/drawing/2014/main" id="{EE482DBC-067E-11B5-64CB-319D1BD8BFB4}"/>
              </a:ext>
            </a:extLst>
          </p:cNvPr>
          <p:cNvSpPr>
            <a:spLocks noGrp="1" noRot="1" noChangeArrowheads="1"/>
          </p:cNvSpPr>
          <p:nvPr>
            <p:ph idx="1"/>
          </p:nvPr>
        </p:nvSpPr>
        <p:spPr/>
        <p:txBody>
          <a:bodyPr rtlCol="0">
            <a:normAutofit/>
          </a:bodyPr>
          <a:lstStyle/>
          <a:p>
            <a:pPr eaLnBrk="1" fontAlgn="auto" hangingPunct="1">
              <a:buFont typeface="Wingdings" panose="05000000000000000000" pitchFamily="2" charset="2"/>
              <a:buNone/>
              <a:defRPr/>
            </a:pPr>
            <a:r>
              <a:rPr lang="en-US" altLang="en-US" b="1">
                <a:solidFill>
                  <a:schemeClr val="tx1">
                    <a:lumMod val="85000"/>
                    <a:lumOff val="15000"/>
                  </a:schemeClr>
                </a:solidFill>
                <a:latin typeface="Times New Roman" panose="02020603050405020304" pitchFamily="18" charset="0"/>
              </a:rPr>
              <a:t>		</a:t>
            </a:r>
            <a:r>
              <a:rPr lang="en-US" altLang="en-US">
                <a:solidFill>
                  <a:schemeClr val="tx1">
                    <a:lumMod val="85000"/>
                    <a:lumOff val="15000"/>
                  </a:schemeClr>
                </a:solidFill>
                <a:latin typeface="Times New Roman" panose="02020603050405020304" pitchFamily="18" charset="0"/>
              </a:rPr>
              <a:t>Eyestrain occurs when your eye muscles become tired, either through rapid eye movement or static positioning of your eye.</a:t>
            </a:r>
            <a:br>
              <a:rPr lang="en-US" altLang="en-US">
                <a:solidFill>
                  <a:schemeClr val="tx1">
                    <a:lumMod val="85000"/>
                    <a:lumOff val="15000"/>
                  </a:schemeClr>
                </a:solidFill>
                <a:latin typeface="Times New Roman" panose="02020603050405020304" pitchFamily="18" charset="0"/>
              </a:rPr>
            </a:br>
            <a:r>
              <a:rPr lang="en-US" altLang="en-US">
                <a:solidFill>
                  <a:schemeClr val="tx1">
                    <a:lumMod val="85000"/>
                    <a:lumOff val="15000"/>
                  </a:schemeClr>
                </a:solidFill>
                <a:latin typeface="Times New Roman" panose="02020603050405020304" pitchFamily="18" charset="0"/>
              </a:rPr>
              <a:t>	</a:t>
            </a:r>
          </a:p>
          <a:p>
            <a:pPr eaLnBrk="1" fontAlgn="auto" hangingPunct="1">
              <a:buFont typeface="Wingdings" panose="05000000000000000000" pitchFamily="2" charset="2"/>
              <a:buNone/>
              <a:defRPr/>
            </a:pPr>
            <a:r>
              <a:rPr lang="en-US" altLang="en-US">
                <a:solidFill>
                  <a:schemeClr val="tx1">
                    <a:lumMod val="85000"/>
                    <a:lumOff val="15000"/>
                  </a:schemeClr>
                </a:solidFill>
                <a:latin typeface="Times New Roman" panose="02020603050405020304" pitchFamily="18" charset="0"/>
              </a:rPr>
              <a:t>		A factor that can contribute to eyestrain is glare from the computer screen. There are often environmental factors in the workplace that may contribute to glare such as lighting problems, flickering screens, eyeglass or contact wear and ambient lighting. Even lightly colored objects, such as your own clothes, can cause glare on your computer</a:t>
            </a:r>
          </a:p>
        </p:txBody>
      </p:sp>
      <p:pic>
        <p:nvPicPr>
          <p:cNvPr id="7173" name="Picture 5" descr="Eye">
            <a:extLst>
              <a:ext uri="{FF2B5EF4-FFF2-40B4-BE49-F238E27FC236}">
                <a16:creationId xmlns:a16="http://schemas.microsoft.com/office/drawing/2014/main" id="{017BE8C3-A6B6-BCEF-2E0D-38FCA1235C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879" y="1066800"/>
            <a:ext cx="2057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amond(in)">
                                      <p:cBhvr>
                                        <p:cTn id="7" dur="20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7173"/>
                                        </p:tgtEl>
                                        <p:attrNameLst>
                                          <p:attrName>style.visibility</p:attrName>
                                        </p:attrNameLst>
                                      </p:cBhvr>
                                      <p:to>
                                        <p:strVal val="visible"/>
                                      </p:to>
                                    </p:set>
                                    <p:animEffect transition="in" filter="diamond(in)">
                                      <p:cBhvr>
                                        <p:cTn id="12" dur="2000"/>
                                        <p:tgtEl>
                                          <p:spTgt spid="71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7171">
                                            <p:txEl>
                                              <p:pRg st="0" end="0"/>
                                            </p:txEl>
                                          </p:spTgt>
                                        </p:tgtEl>
                                        <p:attrNameLst>
                                          <p:attrName>style.visibility</p:attrName>
                                        </p:attrNameLst>
                                      </p:cBhvr>
                                      <p:to>
                                        <p:strVal val="visible"/>
                                      </p:to>
                                    </p:set>
                                    <p:animEffect transition="in" filter="diamond(in)">
                                      <p:cBhvr>
                                        <p:cTn id="17" dur="2000"/>
                                        <p:tgtEl>
                                          <p:spTgt spid="717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7171">
                                            <p:txEl>
                                              <p:pRg st="1" end="1"/>
                                            </p:txEl>
                                          </p:spTgt>
                                        </p:tgtEl>
                                        <p:attrNameLst>
                                          <p:attrName>style.visibility</p:attrName>
                                        </p:attrNameLst>
                                      </p:cBhvr>
                                      <p:to>
                                        <p:strVal val="visible"/>
                                      </p:to>
                                    </p:set>
                                    <p:animEffect transition="in" filter="diamond(in)">
                                      <p:cBhvr>
                                        <p:cTn id="22" dur="2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1837877-6255-1119-0706-11835BA6A9EE}"/>
              </a:ext>
            </a:extLst>
          </p:cNvPr>
          <p:cNvSpPr>
            <a:spLocks noGrp="1" noRot="1" noChangeArrowheads="1"/>
          </p:cNvSpPr>
          <p:nvPr>
            <p:ph type="title"/>
          </p:nvPr>
        </p:nvSpPr>
        <p:spPr>
          <a:xfrm>
            <a:off x="442452" y="804519"/>
            <a:ext cx="10612402" cy="670320"/>
          </a:xfrm>
        </p:spPr>
        <p:txBody>
          <a:bodyPr rtlCol="0">
            <a:noAutofit/>
          </a:bodyPr>
          <a:lstStyle/>
          <a:p>
            <a:pPr>
              <a:defRPr/>
            </a:pPr>
            <a:r>
              <a:rPr lang="en-US" sz="3600" dirty="0">
                <a:solidFill>
                  <a:schemeClr val="accent1"/>
                </a:solidFill>
                <a:latin typeface="Constantia" panose="02030602050306030303" pitchFamily="18" charset="0"/>
              </a:rPr>
              <a:t>Symptoms and Prevention of eyestrain</a:t>
            </a:r>
          </a:p>
        </p:txBody>
      </p:sp>
      <p:sp>
        <p:nvSpPr>
          <p:cNvPr id="8195" name="Rectangle 3">
            <a:extLst>
              <a:ext uri="{FF2B5EF4-FFF2-40B4-BE49-F238E27FC236}">
                <a16:creationId xmlns:a16="http://schemas.microsoft.com/office/drawing/2014/main" id="{11E5B5F2-B7B3-64B3-2312-A7AB091CEC6B}"/>
              </a:ext>
            </a:extLst>
          </p:cNvPr>
          <p:cNvSpPr>
            <a:spLocks noGrp="1" noRot="1" noChangeArrowheads="1"/>
          </p:cNvSpPr>
          <p:nvPr>
            <p:ph idx="1"/>
          </p:nvPr>
        </p:nvSpPr>
        <p:spPr>
          <a:xfrm>
            <a:off x="1179871" y="2064774"/>
            <a:ext cx="9186504" cy="3510116"/>
          </a:xfrm>
        </p:spPr>
        <p:txBody>
          <a:bodyPr rtlCol="0">
            <a:normAutofit fontScale="70000" lnSpcReduction="20000"/>
          </a:bodyPr>
          <a:lstStyle/>
          <a:p>
            <a:pPr eaLnBrk="1" fontAlgn="auto" hangingPunct="1">
              <a:lnSpc>
                <a:spcPct val="80000"/>
              </a:lnSpc>
              <a:buFont typeface="Wingdings" panose="05000000000000000000" pitchFamily="2" charset="2"/>
              <a:buNone/>
              <a:defRPr/>
            </a:pPr>
            <a:r>
              <a:rPr lang="en-US" altLang="en-US" sz="1800" b="1" dirty="0">
                <a:solidFill>
                  <a:schemeClr val="tx1">
                    <a:lumMod val="85000"/>
                    <a:lumOff val="15000"/>
                  </a:schemeClr>
                </a:solidFill>
              </a:rPr>
              <a:t>	</a:t>
            </a:r>
            <a:r>
              <a:rPr lang="en-US" altLang="en-US" dirty="0">
                <a:solidFill>
                  <a:schemeClr val="tx1">
                    <a:lumMod val="85000"/>
                    <a:lumOff val="15000"/>
                  </a:schemeClr>
                </a:solidFill>
                <a:latin typeface="Times New Roman" panose="02020603050405020304" pitchFamily="18" charset="0"/>
              </a:rPr>
              <a:t>Symptoms of Eyestrain:</a:t>
            </a:r>
            <a:br>
              <a:rPr lang="en-US" altLang="en-US" dirty="0">
                <a:solidFill>
                  <a:schemeClr val="tx1">
                    <a:lumMod val="85000"/>
                    <a:lumOff val="15000"/>
                  </a:schemeClr>
                </a:solidFill>
                <a:latin typeface="Times New Roman" panose="02020603050405020304" pitchFamily="18" charset="0"/>
              </a:rPr>
            </a:br>
            <a:endParaRPr lang="en-US" altLang="en-US" dirty="0">
              <a:solidFill>
                <a:schemeClr val="tx1">
                  <a:lumMod val="85000"/>
                  <a:lumOff val="15000"/>
                </a:schemeClr>
              </a:solidFill>
              <a:latin typeface="Times New Roman" panose="02020603050405020304" pitchFamily="18" charset="0"/>
            </a:endParaRPr>
          </a:p>
          <a:p>
            <a:pPr eaLnBrk="1" fontAlgn="auto" hangingPunct="1">
              <a:lnSpc>
                <a:spcPct val="80000"/>
              </a:lnSpc>
              <a:buFont typeface="Arial"/>
              <a:buChar char="•"/>
              <a:defRPr/>
            </a:pPr>
            <a:r>
              <a:rPr lang="en-US" altLang="en-US" dirty="0">
                <a:solidFill>
                  <a:schemeClr val="tx1">
                    <a:lumMod val="85000"/>
                    <a:lumOff val="15000"/>
                  </a:schemeClr>
                </a:solidFill>
                <a:latin typeface="Times New Roman" panose="02020603050405020304" pitchFamily="18" charset="0"/>
              </a:rPr>
              <a:t>Dry Eyes </a:t>
            </a:r>
          </a:p>
          <a:p>
            <a:pPr eaLnBrk="1" fontAlgn="auto" hangingPunct="1">
              <a:lnSpc>
                <a:spcPct val="80000"/>
              </a:lnSpc>
              <a:buFont typeface="Arial"/>
              <a:buChar char="•"/>
              <a:defRPr/>
            </a:pPr>
            <a:r>
              <a:rPr lang="en-US" altLang="en-US" dirty="0">
                <a:solidFill>
                  <a:schemeClr val="tx1">
                    <a:lumMod val="85000"/>
                    <a:lumOff val="15000"/>
                  </a:schemeClr>
                </a:solidFill>
                <a:latin typeface="Times New Roman" panose="02020603050405020304" pitchFamily="18" charset="0"/>
              </a:rPr>
              <a:t>Fatigue </a:t>
            </a:r>
          </a:p>
          <a:p>
            <a:pPr eaLnBrk="1" fontAlgn="auto" hangingPunct="1">
              <a:lnSpc>
                <a:spcPct val="80000"/>
              </a:lnSpc>
              <a:buFont typeface="Arial"/>
              <a:buChar char="•"/>
              <a:defRPr/>
            </a:pPr>
            <a:r>
              <a:rPr lang="en-US" altLang="en-US" dirty="0">
                <a:solidFill>
                  <a:schemeClr val="tx1">
                    <a:lumMod val="85000"/>
                    <a:lumOff val="15000"/>
                  </a:schemeClr>
                </a:solidFill>
                <a:latin typeface="Times New Roman" panose="02020603050405020304" pitchFamily="18" charset="0"/>
              </a:rPr>
              <a:t>Visual Stress </a:t>
            </a:r>
          </a:p>
          <a:p>
            <a:pPr eaLnBrk="1" fontAlgn="auto" hangingPunct="1">
              <a:lnSpc>
                <a:spcPct val="80000"/>
              </a:lnSpc>
              <a:buFont typeface="Arial"/>
              <a:buChar char="•"/>
              <a:defRPr/>
            </a:pPr>
            <a:r>
              <a:rPr lang="en-US" altLang="en-US" dirty="0">
                <a:solidFill>
                  <a:schemeClr val="tx1">
                    <a:lumMod val="85000"/>
                    <a:lumOff val="15000"/>
                  </a:schemeClr>
                </a:solidFill>
                <a:latin typeface="Times New Roman" panose="02020603050405020304" pitchFamily="18" charset="0"/>
              </a:rPr>
              <a:t>Eye irritation </a:t>
            </a:r>
          </a:p>
          <a:p>
            <a:pPr eaLnBrk="1" fontAlgn="auto" hangingPunct="1">
              <a:lnSpc>
                <a:spcPct val="80000"/>
              </a:lnSpc>
              <a:buFont typeface="Wingdings" panose="05000000000000000000" pitchFamily="2" charset="2"/>
              <a:buNone/>
              <a:defRPr/>
            </a:pPr>
            <a:endParaRPr lang="en-US" altLang="en-US" dirty="0">
              <a:solidFill>
                <a:schemeClr val="tx1">
                  <a:lumMod val="85000"/>
                  <a:lumOff val="15000"/>
                </a:schemeClr>
              </a:solidFill>
              <a:latin typeface="Times New Roman" panose="02020603050405020304" pitchFamily="18" charset="0"/>
            </a:endParaRPr>
          </a:p>
          <a:p>
            <a:pPr eaLnBrk="1" fontAlgn="auto" hangingPunct="1">
              <a:lnSpc>
                <a:spcPct val="80000"/>
              </a:lnSpc>
              <a:buFont typeface="Wingdings" panose="05000000000000000000" pitchFamily="2" charset="2"/>
              <a:buNone/>
              <a:defRPr/>
            </a:pPr>
            <a:r>
              <a:rPr lang="en-US" altLang="en-US" dirty="0">
                <a:solidFill>
                  <a:schemeClr val="tx1">
                    <a:lumMod val="85000"/>
                    <a:lumOff val="15000"/>
                  </a:schemeClr>
                </a:solidFill>
                <a:latin typeface="Times New Roman" panose="02020603050405020304" pitchFamily="18" charset="0"/>
              </a:rPr>
              <a:t>	Prevention:</a:t>
            </a:r>
            <a:br>
              <a:rPr lang="en-US" altLang="en-US" dirty="0">
                <a:solidFill>
                  <a:schemeClr val="tx1">
                    <a:lumMod val="85000"/>
                    <a:lumOff val="15000"/>
                  </a:schemeClr>
                </a:solidFill>
                <a:latin typeface="Times New Roman" panose="02020603050405020304" pitchFamily="18" charset="0"/>
              </a:rPr>
            </a:br>
            <a:endParaRPr lang="en-US" altLang="en-US" dirty="0">
              <a:solidFill>
                <a:schemeClr val="tx1">
                  <a:lumMod val="85000"/>
                  <a:lumOff val="15000"/>
                </a:schemeClr>
              </a:solidFill>
              <a:latin typeface="Times New Roman" panose="02020603050405020304" pitchFamily="18" charset="0"/>
            </a:endParaRPr>
          </a:p>
          <a:p>
            <a:pPr eaLnBrk="1" fontAlgn="auto" hangingPunct="1">
              <a:lnSpc>
                <a:spcPct val="80000"/>
              </a:lnSpc>
              <a:buFont typeface="Arial"/>
              <a:buChar char="•"/>
              <a:defRPr/>
            </a:pPr>
            <a:r>
              <a:rPr lang="en-US" altLang="en-US" dirty="0">
                <a:solidFill>
                  <a:schemeClr val="tx1">
                    <a:lumMod val="85000"/>
                    <a:lumOff val="15000"/>
                  </a:schemeClr>
                </a:solidFill>
                <a:latin typeface="Times New Roman" panose="02020603050405020304" pitchFamily="18" charset="0"/>
              </a:rPr>
              <a:t>Eye Stretches</a:t>
            </a:r>
          </a:p>
          <a:p>
            <a:pPr eaLnBrk="1" fontAlgn="auto" hangingPunct="1">
              <a:lnSpc>
                <a:spcPct val="80000"/>
              </a:lnSpc>
              <a:buFont typeface="Arial"/>
              <a:buChar char="•"/>
              <a:defRPr/>
            </a:pPr>
            <a:r>
              <a:rPr lang="en-US" altLang="en-US" dirty="0">
                <a:solidFill>
                  <a:schemeClr val="tx1">
                    <a:lumMod val="85000"/>
                    <a:lumOff val="15000"/>
                  </a:schemeClr>
                </a:solidFill>
                <a:latin typeface="Times New Roman" panose="02020603050405020304" pitchFamily="18" charset="0"/>
              </a:rPr>
              <a:t>Rest Breaks </a:t>
            </a:r>
          </a:p>
          <a:p>
            <a:pPr eaLnBrk="1" fontAlgn="auto" hangingPunct="1">
              <a:lnSpc>
                <a:spcPct val="80000"/>
              </a:lnSpc>
              <a:buFont typeface="Arial"/>
              <a:buChar char="•"/>
              <a:defRPr/>
            </a:pPr>
            <a:r>
              <a:rPr lang="en-US" altLang="en-US" dirty="0">
                <a:solidFill>
                  <a:schemeClr val="tx1">
                    <a:lumMod val="85000"/>
                    <a:lumOff val="15000"/>
                  </a:schemeClr>
                </a:solidFill>
                <a:latin typeface="Times New Roman" panose="02020603050405020304" pitchFamily="18" charset="0"/>
              </a:rPr>
              <a:t>Perform Non-computer work </a:t>
            </a:r>
          </a:p>
          <a:p>
            <a:pPr eaLnBrk="1" fontAlgn="auto" hangingPunct="1">
              <a:lnSpc>
                <a:spcPct val="80000"/>
              </a:lnSpc>
              <a:buFont typeface="Arial"/>
              <a:buChar char="•"/>
              <a:defRPr/>
            </a:pPr>
            <a:r>
              <a:rPr lang="en-US" altLang="en-US" dirty="0">
                <a:solidFill>
                  <a:schemeClr val="tx1">
                    <a:lumMod val="85000"/>
                    <a:lumOff val="15000"/>
                  </a:schemeClr>
                </a:solidFill>
                <a:latin typeface="Times New Roman" panose="02020603050405020304" pitchFamily="18" charset="0"/>
              </a:rPr>
              <a:t>Ensure correct lighting </a:t>
            </a:r>
          </a:p>
          <a:p>
            <a:pPr eaLnBrk="1" fontAlgn="auto" hangingPunct="1">
              <a:lnSpc>
                <a:spcPct val="80000"/>
              </a:lnSpc>
              <a:buFont typeface="Arial"/>
              <a:buChar char="•"/>
              <a:defRPr/>
            </a:pPr>
            <a:r>
              <a:rPr lang="en-US" altLang="en-US" dirty="0">
                <a:solidFill>
                  <a:schemeClr val="tx1">
                    <a:lumMod val="85000"/>
                    <a:lumOff val="15000"/>
                  </a:schemeClr>
                </a:solidFill>
                <a:latin typeface="Times New Roman" panose="02020603050405020304" pitchFamily="18" charset="0"/>
              </a:rPr>
              <a:t>Eye examination </a:t>
            </a:r>
          </a:p>
          <a:p>
            <a:pPr eaLnBrk="1" fontAlgn="auto" hangingPunct="1">
              <a:lnSpc>
                <a:spcPct val="80000"/>
              </a:lnSpc>
              <a:buFont typeface="Wingdings" panose="05000000000000000000" pitchFamily="2" charset="2"/>
              <a:buNone/>
              <a:defRPr/>
            </a:pPr>
            <a:endParaRPr lang="en-US" altLang="en-US" dirty="0">
              <a:solidFill>
                <a:schemeClr val="tx1">
                  <a:lumMod val="85000"/>
                  <a:lumOff val="15000"/>
                </a:schemeClr>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amond(in)">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diamond(in)">
                                      <p:cBhvr>
                                        <p:cTn id="12" dur="2000"/>
                                        <p:tgtEl>
                                          <p:spTgt spid="8195">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8195">
                                            <p:txEl>
                                              <p:pRg st="1" end="1"/>
                                            </p:txEl>
                                          </p:spTgt>
                                        </p:tgtEl>
                                        <p:attrNameLst>
                                          <p:attrName>style.visibility</p:attrName>
                                        </p:attrNameLst>
                                      </p:cBhvr>
                                      <p:to>
                                        <p:strVal val="visible"/>
                                      </p:to>
                                    </p:set>
                                    <p:animEffect transition="in" filter="diamond(in)">
                                      <p:cBhvr>
                                        <p:cTn id="15" dur="2000"/>
                                        <p:tgtEl>
                                          <p:spTgt spid="8195">
                                            <p:txEl>
                                              <p:pRg st="1" end="1"/>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8195">
                                            <p:txEl>
                                              <p:pRg st="2" end="2"/>
                                            </p:txEl>
                                          </p:spTgt>
                                        </p:tgtEl>
                                        <p:attrNameLst>
                                          <p:attrName>style.visibility</p:attrName>
                                        </p:attrNameLst>
                                      </p:cBhvr>
                                      <p:to>
                                        <p:strVal val="visible"/>
                                      </p:to>
                                    </p:set>
                                    <p:animEffect transition="in" filter="diamond(in)">
                                      <p:cBhvr>
                                        <p:cTn id="18" dur="2000"/>
                                        <p:tgtEl>
                                          <p:spTgt spid="8195">
                                            <p:txEl>
                                              <p:pRg st="2" end="2"/>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8195">
                                            <p:txEl>
                                              <p:pRg st="3" end="3"/>
                                            </p:txEl>
                                          </p:spTgt>
                                        </p:tgtEl>
                                        <p:attrNameLst>
                                          <p:attrName>style.visibility</p:attrName>
                                        </p:attrNameLst>
                                      </p:cBhvr>
                                      <p:to>
                                        <p:strVal val="visible"/>
                                      </p:to>
                                    </p:set>
                                    <p:animEffect transition="in" filter="diamond(in)">
                                      <p:cBhvr>
                                        <p:cTn id="21" dur="2000"/>
                                        <p:tgtEl>
                                          <p:spTgt spid="8195">
                                            <p:txEl>
                                              <p:pRg st="3" end="3"/>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8195">
                                            <p:txEl>
                                              <p:pRg st="4" end="4"/>
                                            </p:txEl>
                                          </p:spTgt>
                                        </p:tgtEl>
                                        <p:attrNameLst>
                                          <p:attrName>style.visibility</p:attrName>
                                        </p:attrNameLst>
                                      </p:cBhvr>
                                      <p:to>
                                        <p:strVal val="visible"/>
                                      </p:to>
                                    </p:set>
                                    <p:animEffect transition="in" filter="diamond(in)">
                                      <p:cBhvr>
                                        <p:cTn id="24" dur="2000"/>
                                        <p:tgtEl>
                                          <p:spTgt spid="8195">
                                            <p:txEl>
                                              <p:pRg st="4" end="4"/>
                                            </p:txEl>
                                          </p:spTgt>
                                        </p:tgtEl>
                                      </p:cBhvr>
                                    </p:animEffect>
                                  </p:childTnLst>
                                </p:cTn>
                              </p:par>
                              <p:par>
                                <p:cTn id="25" presetID="8" presetClass="entr" presetSubtype="16" fill="hold" nodeType="withEffect">
                                  <p:stCondLst>
                                    <p:cond delay="0"/>
                                  </p:stCondLst>
                                  <p:childTnLst>
                                    <p:set>
                                      <p:cBhvr>
                                        <p:cTn id="26" dur="1" fill="hold">
                                          <p:stCondLst>
                                            <p:cond delay="0"/>
                                          </p:stCondLst>
                                        </p:cTn>
                                        <p:tgtEl>
                                          <p:spTgt spid="8195">
                                            <p:txEl>
                                              <p:pRg st="6" end="6"/>
                                            </p:txEl>
                                          </p:spTgt>
                                        </p:tgtEl>
                                        <p:attrNameLst>
                                          <p:attrName>style.visibility</p:attrName>
                                        </p:attrNameLst>
                                      </p:cBhvr>
                                      <p:to>
                                        <p:strVal val="visible"/>
                                      </p:to>
                                    </p:set>
                                    <p:animEffect transition="in" filter="diamond(in)">
                                      <p:cBhvr>
                                        <p:cTn id="27" dur="2000"/>
                                        <p:tgtEl>
                                          <p:spTgt spid="8195">
                                            <p:txEl>
                                              <p:pRg st="6" end="6"/>
                                            </p:txEl>
                                          </p:spTgt>
                                        </p:tgtEl>
                                      </p:cBhvr>
                                    </p:animEffect>
                                  </p:childTnLst>
                                </p:cTn>
                              </p:par>
                              <p:par>
                                <p:cTn id="28" presetID="8" presetClass="entr" presetSubtype="16" fill="hold" nodeType="withEffect">
                                  <p:stCondLst>
                                    <p:cond delay="0"/>
                                  </p:stCondLst>
                                  <p:childTnLst>
                                    <p:set>
                                      <p:cBhvr>
                                        <p:cTn id="29" dur="1" fill="hold">
                                          <p:stCondLst>
                                            <p:cond delay="0"/>
                                          </p:stCondLst>
                                        </p:cTn>
                                        <p:tgtEl>
                                          <p:spTgt spid="8195">
                                            <p:txEl>
                                              <p:pRg st="7" end="7"/>
                                            </p:txEl>
                                          </p:spTgt>
                                        </p:tgtEl>
                                        <p:attrNameLst>
                                          <p:attrName>style.visibility</p:attrName>
                                        </p:attrNameLst>
                                      </p:cBhvr>
                                      <p:to>
                                        <p:strVal val="visible"/>
                                      </p:to>
                                    </p:set>
                                    <p:animEffect transition="in" filter="diamond(in)">
                                      <p:cBhvr>
                                        <p:cTn id="30" dur="2000"/>
                                        <p:tgtEl>
                                          <p:spTgt spid="8195">
                                            <p:txEl>
                                              <p:pRg st="7" end="7"/>
                                            </p:txEl>
                                          </p:spTgt>
                                        </p:tgtEl>
                                      </p:cBhvr>
                                    </p:animEffect>
                                  </p:childTnLst>
                                </p:cTn>
                              </p:par>
                              <p:par>
                                <p:cTn id="31" presetID="8" presetClass="entr" presetSubtype="16" fill="hold" nodeType="withEffect">
                                  <p:stCondLst>
                                    <p:cond delay="0"/>
                                  </p:stCondLst>
                                  <p:childTnLst>
                                    <p:set>
                                      <p:cBhvr>
                                        <p:cTn id="32" dur="1" fill="hold">
                                          <p:stCondLst>
                                            <p:cond delay="0"/>
                                          </p:stCondLst>
                                        </p:cTn>
                                        <p:tgtEl>
                                          <p:spTgt spid="8195">
                                            <p:txEl>
                                              <p:pRg st="8" end="8"/>
                                            </p:txEl>
                                          </p:spTgt>
                                        </p:tgtEl>
                                        <p:attrNameLst>
                                          <p:attrName>style.visibility</p:attrName>
                                        </p:attrNameLst>
                                      </p:cBhvr>
                                      <p:to>
                                        <p:strVal val="visible"/>
                                      </p:to>
                                    </p:set>
                                    <p:animEffect transition="in" filter="diamond(in)">
                                      <p:cBhvr>
                                        <p:cTn id="33" dur="2000"/>
                                        <p:tgtEl>
                                          <p:spTgt spid="8195">
                                            <p:txEl>
                                              <p:pRg st="8" end="8"/>
                                            </p:txEl>
                                          </p:spTgt>
                                        </p:tgtEl>
                                      </p:cBhvr>
                                    </p:animEffect>
                                  </p:childTnLst>
                                </p:cTn>
                              </p:par>
                              <p:par>
                                <p:cTn id="34" presetID="8" presetClass="entr" presetSubtype="16" fill="hold" nodeType="withEffect">
                                  <p:stCondLst>
                                    <p:cond delay="0"/>
                                  </p:stCondLst>
                                  <p:childTnLst>
                                    <p:set>
                                      <p:cBhvr>
                                        <p:cTn id="35" dur="1" fill="hold">
                                          <p:stCondLst>
                                            <p:cond delay="0"/>
                                          </p:stCondLst>
                                        </p:cTn>
                                        <p:tgtEl>
                                          <p:spTgt spid="8195">
                                            <p:txEl>
                                              <p:pRg st="9" end="9"/>
                                            </p:txEl>
                                          </p:spTgt>
                                        </p:tgtEl>
                                        <p:attrNameLst>
                                          <p:attrName>style.visibility</p:attrName>
                                        </p:attrNameLst>
                                      </p:cBhvr>
                                      <p:to>
                                        <p:strVal val="visible"/>
                                      </p:to>
                                    </p:set>
                                    <p:animEffect transition="in" filter="diamond(in)">
                                      <p:cBhvr>
                                        <p:cTn id="36" dur="2000"/>
                                        <p:tgtEl>
                                          <p:spTgt spid="8195">
                                            <p:txEl>
                                              <p:pRg st="9" end="9"/>
                                            </p:txEl>
                                          </p:spTgt>
                                        </p:tgtEl>
                                      </p:cBhvr>
                                    </p:animEffect>
                                  </p:childTnLst>
                                </p:cTn>
                              </p:par>
                              <p:par>
                                <p:cTn id="37" presetID="8" presetClass="entr" presetSubtype="16" fill="hold" nodeType="withEffect">
                                  <p:stCondLst>
                                    <p:cond delay="0"/>
                                  </p:stCondLst>
                                  <p:childTnLst>
                                    <p:set>
                                      <p:cBhvr>
                                        <p:cTn id="38" dur="1" fill="hold">
                                          <p:stCondLst>
                                            <p:cond delay="0"/>
                                          </p:stCondLst>
                                        </p:cTn>
                                        <p:tgtEl>
                                          <p:spTgt spid="8195">
                                            <p:txEl>
                                              <p:pRg st="10" end="10"/>
                                            </p:txEl>
                                          </p:spTgt>
                                        </p:tgtEl>
                                        <p:attrNameLst>
                                          <p:attrName>style.visibility</p:attrName>
                                        </p:attrNameLst>
                                      </p:cBhvr>
                                      <p:to>
                                        <p:strVal val="visible"/>
                                      </p:to>
                                    </p:set>
                                    <p:animEffect transition="in" filter="diamond(in)">
                                      <p:cBhvr>
                                        <p:cTn id="39" dur="2000"/>
                                        <p:tgtEl>
                                          <p:spTgt spid="8195">
                                            <p:txEl>
                                              <p:pRg st="10" end="10"/>
                                            </p:txEl>
                                          </p:spTgt>
                                        </p:tgtEl>
                                      </p:cBhvr>
                                    </p:animEffect>
                                  </p:childTnLst>
                                </p:cTn>
                              </p:par>
                              <p:par>
                                <p:cTn id="40" presetID="8" presetClass="entr" presetSubtype="16" fill="hold" nodeType="withEffect">
                                  <p:stCondLst>
                                    <p:cond delay="0"/>
                                  </p:stCondLst>
                                  <p:childTnLst>
                                    <p:set>
                                      <p:cBhvr>
                                        <p:cTn id="41" dur="1" fill="hold">
                                          <p:stCondLst>
                                            <p:cond delay="0"/>
                                          </p:stCondLst>
                                        </p:cTn>
                                        <p:tgtEl>
                                          <p:spTgt spid="8195">
                                            <p:txEl>
                                              <p:pRg st="11" end="11"/>
                                            </p:txEl>
                                          </p:spTgt>
                                        </p:tgtEl>
                                        <p:attrNameLst>
                                          <p:attrName>style.visibility</p:attrName>
                                        </p:attrNameLst>
                                      </p:cBhvr>
                                      <p:to>
                                        <p:strVal val="visible"/>
                                      </p:to>
                                    </p:set>
                                    <p:animEffect transition="in" filter="diamond(in)">
                                      <p:cBhvr>
                                        <p:cTn id="42" dur="2000"/>
                                        <p:tgtEl>
                                          <p:spTgt spid="819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D4CDE07-53D8-3949-F2D8-3B6B7BA5073B}"/>
              </a:ext>
            </a:extLst>
          </p:cNvPr>
          <p:cNvSpPr>
            <a:spLocks noGrp="1" noRot="1" noChangeArrowheads="1"/>
          </p:cNvSpPr>
          <p:nvPr>
            <p:ph type="title"/>
          </p:nvPr>
        </p:nvSpPr>
        <p:spPr>
          <a:xfrm>
            <a:off x="2157414" y="228601"/>
            <a:ext cx="8510587" cy="1325563"/>
          </a:xfrm>
        </p:spPr>
        <p:txBody>
          <a:bodyPr>
            <a:normAutofit/>
          </a:bodyPr>
          <a:lstStyle/>
          <a:p>
            <a:pPr eaLnBrk="1" hangingPunct="1"/>
            <a:r>
              <a:rPr lang="en-US" altLang="en-US" dirty="0">
                <a:solidFill>
                  <a:schemeClr val="accent1"/>
                </a:solidFill>
                <a:latin typeface="Constantia" panose="02030602050306030303" pitchFamily="18" charset="0"/>
              </a:rPr>
              <a:t>Neck and Shoulders</a:t>
            </a:r>
          </a:p>
        </p:txBody>
      </p:sp>
      <p:sp>
        <p:nvSpPr>
          <p:cNvPr id="9219" name="Rectangle 3">
            <a:extLst>
              <a:ext uri="{FF2B5EF4-FFF2-40B4-BE49-F238E27FC236}">
                <a16:creationId xmlns:a16="http://schemas.microsoft.com/office/drawing/2014/main" id="{24AC5863-0670-E340-56D9-52B4ABE2A428}"/>
              </a:ext>
            </a:extLst>
          </p:cNvPr>
          <p:cNvSpPr>
            <a:spLocks noGrp="1" noRot="1" noChangeArrowheads="1"/>
          </p:cNvSpPr>
          <p:nvPr>
            <p:ph idx="1"/>
          </p:nvPr>
        </p:nvSpPr>
        <p:spPr>
          <a:xfrm>
            <a:off x="2127250" y="2212258"/>
            <a:ext cx="8540750" cy="3886918"/>
          </a:xfrm>
        </p:spPr>
        <p:txBody>
          <a:bodyPr rtlCol="0">
            <a:normAutofit/>
          </a:bodyPr>
          <a:lstStyle/>
          <a:p>
            <a:pPr marL="274320" indent="-274320">
              <a:lnSpc>
                <a:spcPct val="80000"/>
              </a:lnSpc>
              <a:buNone/>
              <a:defRPr/>
            </a:pPr>
            <a:r>
              <a:rPr lang="en-US" sz="1800" dirty="0">
                <a:solidFill>
                  <a:schemeClr val="tx1">
                    <a:lumMod val="85000"/>
                    <a:lumOff val="15000"/>
                  </a:schemeClr>
                </a:solidFill>
              </a:rPr>
              <a:t>		</a:t>
            </a:r>
            <a:r>
              <a:rPr lang="en-US" dirty="0">
                <a:solidFill>
                  <a:schemeClr val="tx1">
                    <a:lumMod val="85000"/>
                    <a:lumOff val="15000"/>
                  </a:schemeClr>
                </a:solidFill>
                <a:latin typeface="Times New Roman" pitchFamily="18" charset="0"/>
              </a:rPr>
              <a:t>Computer use can also cause problems with your shoulders, neck and back.  Generally, when sitting in front a computer we tense up our muscles putting strain on them.  Workers execute their daily tasks while sitting on a chair next to a regular desk or a computer desk.  Some of them rarely leave their chair during work hours. In addition to sitting for hours on end in front of a computer, our posture is quite often incorrect. We often sit with rounded shoulders or sit improperly placing stress on our lower back. </a:t>
            </a:r>
            <a:br>
              <a:rPr lang="en-US" dirty="0">
                <a:solidFill>
                  <a:schemeClr val="tx1">
                    <a:lumMod val="85000"/>
                    <a:lumOff val="15000"/>
                  </a:schemeClr>
                </a:solidFill>
                <a:latin typeface="Times New Roman" pitchFamily="18" charset="0"/>
              </a:rPr>
            </a:br>
            <a:br>
              <a:rPr lang="en-US" sz="2000" dirty="0">
                <a:solidFill>
                  <a:schemeClr val="tx1">
                    <a:lumMod val="85000"/>
                    <a:lumOff val="15000"/>
                  </a:schemeClr>
                </a:solidFill>
                <a:latin typeface="Times New Roman" pitchFamily="18" charset="0"/>
              </a:rPr>
            </a:br>
            <a:r>
              <a:rPr lang="en-US" sz="2000" dirty="0">
                <a:solidFill>
                  <a:schemeClr val="tx1">
                    <a:lumMod val="85000"/>
                    <a:lumOff val="15000"/>
                  </a:schemeClr>
                </a:solidFill>
                <a:latin typeface="Times New Roman" pitchFamily="18" charset="0"/>
              </a:rPr>
              <a:t>	</a:t>
            </a:r>
            <a:br>
              <a:rPr lang="en-US" dirty="0">
                <a:solidFill>
                  <a:schemeClr val="tx1">
                    <a:lumMod val="85000"/>
                    <a:lumOff val="15000"/>
                  </a:schemeClr>
                </a:solidFill>
                <a:latin typeface="Times New Roman" pitchFamily="18" charset="0"/>
              </a:rPr>
            </a:br>
            <a:endParaRPr lang="en-US" dirty="0">
              <a:solidFill>
                <a:schemeClr val="tx1">
                  <a:lumMod val="85000"/>
                  <a:lumOff val="15000"/>
                </a:schemeClr>
              </a:solidFill>
              <a:latin typeface="Times New Roman" pitchFamily="18" charset="0"/>
            </a:endParaRPr>
          </a:p>
        </p:txBody>
      </p:sp>
      <p:pic>
        <p:nvPicPr>
          <p:cNvPr id="9221" name="Picture 5" descr="relax">
            <a:extLst>
              <a:ext uri="{FF2B5EF4-FFF2-40B4-BE49-F238E27FC236}">
                <a16:creationId xmlns:a16="http://schemas.microsoft.com/office/drawing/2014/main" id="{80751C77-7F7E-1837-150A-E928566B7E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369" y="398207"/>
            <a:ext cx="1533525"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diamond(in)">
                                      <p:cBhvr>
                                        <p:cTn id="7" dur="2000"/>
                                        <p:tgtEl>
                                          <p:spTgt spid="92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218"/>
                                        </p:tgtEl>
                                        <p:attrNameLst>
                                          <p:attrName>style.visibility</p:attrName>
                                        </p:attrNameLst>
                                      </p:cBhvr>
                                      <p:to>
                                        <p:strVal val="visible"/>
                                      </p:to>
                                    </p:set>
                                    <p:animEffect transition="in" filter="diamond(in)">
                                      <p:cBhvr>
                                        <p:cTn id="12" dur="2000"/>
                                        <p:tgtEl>
                                          <p:spTgt spid="92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9219">
                                            <p:txEl>
                                              <p:pRg st="0" end="0"/>
                                            </p:txEl>
                                          </p:spTgt>
                                        </p:tgtEl>
                                        <p:attrNameLst>
                                          <p:attrName>style.visibility</p:attrName>
                                        </p:attrNameLst>
                                      </p:cBhvr>
                                      <p:to>
                                        <p:strVal val="visible"/>
                                      </p:to>
                                    </p:set>
                                    <p:animEffect transition="in" filter="diamond(in)">
                                      <p:cBhvr>
                                        <p:cTn id="17" dur="2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11</TotalTime>
  <Words>1389</Words>
  <Application>Microsoft Office PowerPoint</Application>
  <PresentationFormat>Widescreen</PresentationFormat>
  <Paragraphs>83</Paragraphs>
  <Slides>21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Arial Narrow</vt:lpstr>
      <vt:lpstr>Constantia</vt:lpstr>
      <vt:lpstr>Copperplate Gothic Bold</vt:lpstr>
      <vt:lpstr>Edwardian Script ITC</vt:lpstr>
      <vt:lpstr>Gill Sans MT</vt:lpstr>
      <vt:lpstr>Times New Roman</vt:lpstr>
      <vt:lpstr>Wingdings</vt:lpstr>
      <vt:lpstr>Wingdings 2</vt:lpstr>
      <vt:lpstr>Gallery</vt:lpstr>
      <vt:lpstr>PowerPoint Presentation</vt:lpstr>
      <vt:lpstr>PowerPoint Presentation</vt:lpstr>
      <vt:lpstr>Can be used for Grade  8,9 and 10</vt:lpstr>
      <vt:lpstr>Introduction</vt:lpstr>
      <vt:lpstr>Repetitive Strain Injury (RSI)</vt:lpstr>
      <vt:lpstr>Symptoms and Prevention of RSI</vt:lpstr>
      <vt:lpstr> Eyestrain</vt:lpstr>
      <vt:lpstr>Symptoms and Prevention of eyestrain</vt:lpstr>
      <vt:lpstr>Neck and Shoulders</vt:lpstr>
      <vt:lpstr>PowerPoint Presentation</vt:lpstr>
      <vt:lpstr>Symptoms and prevention of problems with neck and shoulder</vt:lpstr>
      <vt:lpstr>Ergonomic Setup</vt:lpstr>
      <vt:lpstr>Desks</vt:lpstr>
      <vt:lpstr>Chairs</vt:lpstr>
      <vt:lpstr>Keyboards</vt:lpstr>
      <vt:lpstr>Monitor</vt:lpstr>
      <vt:lpstr>Stretches</vt:lpstr>
      <vt:lpstr>Shoulders</vt:lpstr>
      <vt:lpstr>Neck</vt:lpstr>
      <vt:lpstr>Hands</vt:lpstr>
      <vt:lpstr>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Fareesa</dc:creator>
  <cp:lastModifiedBy>Fareesa</cp:lastModifiedBy>
  <cp:revision>5</cp:revision>
  <dcterms:created xsi:type="dcterms:W3CDTF">2022-09-10T09:08:28Z</dcterms:created>
  <dcterms:modified xsi:type="dcterms:W3CDTF">2022-09-10T09:20:17Z</dcterms:modified>
</cp:coreProperties>
</file>