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64" r:id="rId4"/>
    <p:sldId id="257" r:id="rId5"/>
    <p:sldId id="258" r:id="rId6"/>
    <p:sldId id="259" r:id="rId7"/>
    <p:sldId id="260" r:id="rId8"/>
    <p:sldId id="261" r:id="rId9"/>
    <p:sldId id="26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44" autoAdjust="0"/>
    <p:restoredTop sz="94660"/>
  </p:normalViewPr>
  <p:slideViewPr>
    <p:cSldViewPr snapToGrid="0">
      <p:cViewPr>
        <p:scale>
          <a:sx n="100" d="100"/>
          <a:sy n="100" d="100"/>
        </p:scale>
        <p:origin x="-54" y="-6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52BF188-EAD9-48CA-8EA5-B96D69E65391}" type="datetimeFigureOut">
              <a:rPr lang="en-GB" smtClean="0"/>
              <a:t>10/09/2022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4D7AD4-5235-4748-A493-7098EA485DE4}" type="slidenum">
              <a:rPr lang="en-GB" smtClean="0"/>
              <a:t>‹#›</a:t>
            </a:fld>
            <a:endParaRPr lang="en-GB"/>
          </a:p>
        </p:txBody>
      </p:sp>
    </p:spTree>
    <p:extLst>
      <p:ext uri="{BB962C8B-B14F-4D97-AF65-F5344CB8AC3E}">
        <p14:creationId xmlns:p14="http://schemas.microsoft.com/office/powerpoint/2010/main" val="802880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2BF188-EAD9-48CA-8EA5-B96D69E65391}" type="datetimeFigureOut">
              <a:rPr lang="en-GB" smtClean="0"/>
              <a:t>10/09/2022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4D7AD4-5235-4748-A493-7098EA485DE4}" type="slidenum">
              <a:rPr lang="en-GB" smtClean="0"/>
              <a:t>‹#›</a:t>
            </a:fld>
            <a:endParaRPr lang="en-GB"/>
          </a:p>
        </p:txBody>
      </p:sp>
    </p:spTree>
    <p:extLst>
      <p:ext uri="{BB962C8B-B14F-4D97-AF65-F5344CB8AC3E}">
        <p14:creationId xmlns:p14="http://schemas.microsoft.com/office/powerpoint/2010/main" val="3538918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2BF188-EAD9-48CA-8EA5-B96D69E65391}" type="datetimeFigureOut">
              <a:rPr lang="en-GB" smtClean="0"/>
              <a:t>10/09/2022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4D7AD4-5235-4748-A493-7098EA485DE4}"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125573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2BF188-EAD9-48CA-8EA5-B96D69E65391}" type="datetimeFigureOut">
              <a:rPr lang="en-GB" smtClean="0"/>
              <a:t>10/09/2022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4D7AD4-5235-4748-A493-7098EA485DE4}" type="slidenum">
              <a:rPr lang="en-GB" smtClean="0"/>
              <a:t>‹#›</a:t>
            </a:fld>
            <a:endParaRPr lang="en-GB"/>
          </a:p>
        </p:txBody>
      </p:sp>
    </p:spTree>
    <p:extLst>
      <p:ext uri="{BB962C8B-B14F-4D97-AF65-F5344CB8AC3E}">
        <p14:creationId xmlns:p14="http://schemas.microsoft.com/office/powerpoint/2010/main" val="33031761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2BF188-EAD9-48CA-8EA5-B96D69E65391}" type="datetimeFigureOut">
              <a:rPr lang="en-GB" smtClean="0"/>
              <a:t>10/09/2022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4D7AD4-5235-4748-A493-7098EA485DE4}"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773416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2BF188-EAD9-48CA-8EA5-B96D69E65391}" type="datetimeFigureOut">
              <a:rPr lang="en-GB" smtClean="0"/>
              <a:t>10/09/2022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4D7AD4-5235-4748-A493-7098EA485DE4}" type="slidenum">
              <a:rPr lang="en-GB" smtClean="0"/>
              <a:t>‹#›</a:t>
            </a:fld>
            <a:endParaRPr lang="en-GB"/>
          </a:p>
        </p:txBody>
      </p:sp>
    </p:spTree>
    <p:extLst>
      <p:ext uri="{BB962C8B-B14F-4D97-AF65-F5344CB8AC3E}">
        <p14:creationId xmlns:p14="http://schemas.microsoft.com/office/powerpoint/2010/main" val="11601664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2BF188-EAD9-48CA-8EA5-B96D69E65391}" type="datetimeFigureOut">
              <a:rPr lang="en-GB" smtClean="0"/>
              <a:t>10/09/2022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4D7AD4-5235-4748-A493-7098EA485DE4}" type="slidenum">
              <a:rPr lang="en-GB" smtClean="0"/>
              <a:t>‹#›</a:t>
            </a:fld>
            <a:endParaRPr lang="en-GB"/>
          </a:p>
        </p:txBody>
      </p:sp>
    </p:spTree>
    <p:extLst>
      <p:ext uri="{BB962C8B-B14F-4D97-AF65-F5344CB8AC3E}">
        <p14:creationId xmlns:p14="http://schemas.microsoft.com/office/powerpoint/2010/main" val="3296628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2BF188-EAD9-48CA-8EA5-B96D69E65391}" type="datetimeFigureOut">
              <a:rPr lang="en-GB" smtClean="0"/>
              <a:t>10/09/2022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4D7AD4-5235-4748-A493-7098EA485DE4}" type="slidenum">
              <a:rPr lang="en-GB" smtClean="0"/>
              <a:t>‹#›</a:t>
            </a:fld>
            <a:endParaRPr lang="en-GB"/>
          </a:p>
        </p:txBody>
      </p:sp>
    </p:spTree>
    <p:extLst>
      <p:ext uri="{BB962C8B-B14F-4D97-AF65-F5344CB8AC3E}">
        <p14:creationId xmlns:p14="http://schemas.microsoft.com/office/powerpoint/2010/main" val="1902073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2BF188-EAD9-48CA-8EA5-B96D69E65391}" type="datetimeFigureOut">
              <a:rPr lang="en-GB" smtClean="0"/>
              <a:t>10/09/2022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4D7AD4-5235-4748-A493-7098EA485DE4}" type="slidenum">
              <a:rPr lang="en-GB" smtClean="0"/>
              <a:t>‹#›</a:t>
            </a:fld>
            <a:endParaRPr lang="en-GB"/>
          </a:p>
        </p:txBody>
      </p:sp>
    </p:spTree>
    <p:extLst>
      <p:ext uri="{BB962C8B-B14F-4D97-AF65-F5344CB8AC3E}">
        <p14:creationId xmlns:p14="http://schemas.microsoft.com/office/powerpoint/2010/main" val="790723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2BF188-EAD9-48CA-8EA5-B96D69E65391}" type="datetimeFigureOut">
              <a:rPr lang="en-GB" smtClean="0"/>
              <a:t>10/09/2022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4D7AD4-5235-4748-A493-7098EA485DE4}" type="slidenum">
              <a:rPr lang="en-GB" smtClean="0"/>
              <a:t>‹#›</a:t>
            </a:fld>
            <a:endParaRPr lang="en-GB"/>
          </a:p>
        </p:txBody>
      </p:sp>
    </p:spTree>
    <p:extLst>
      <p:ext uri="{BB962C8B-B14F-4D97-AF65-F5344CB8AC3E}">
        <p14:creationId xmlns:p14="http://schemas.microsoft.com/office/powerpoint/2010/main" val="4149783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52BF188-EAD9-48CA-8EA5-B96D69E65391}" type="datetimeFigureOut">
              <a:rPr lang="en-GB" smtClean="0"/>
              <a:t>10/09/2022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4D7AD4-5235-4748-A493-7098EA485DE4}" type="slidenum">
              <a:rPr lang="en-GB" smtClean="0"/>
              <a:t>‹#›</a:t>
            </a:fld>
            <a:endParaRPr lang="en-GB"/>
          </a:p>
        </p:txBody>
      </p:sp>
    </p:spTree>
    <p:extLst>
      <p:ext uri="{BB962C8B-B14F-4D97-AF65-F5344CB8AC3E}">
        <p14:creationId xmlns:p14="http://schemas.microsoft.com/office/powerpoint/2010/main" val="751476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52BF188-EAD9-48CA-8EA5-B96D69E65391}" type="datetimeFigureOut">
              <a:rPr lang="en-GB" smtClean="0"/>
              <a:t>10/09/2022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24D7AD4-5235-4748-A493-7098EA485DE4}" type="slidenum">
              <a:rPr lang="en-GB" smtClean="0"/>
              <a:t>‹#›</a:t>
            </a:fld>
            <a:endParaRPr lang="en-GB"/>
          </a:p>
        </p:txBody>
      </p:sp>
    </p:spTree>
    <p:extLst>
      <p:ext uri="{BB962C8B-B14F-4D97-AF65-F5344CB8AC3E}">
        <p14:creationId xmlns:p14="http://schemas.microsoft.com/office/powerpoint/2010/main" val="1551272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52BF188-EAD9-48CA-8EA5-B96D69E65391}" type="datetimeFigureOut">
              <a:rPr lang="en-GB" smtClean="0"/>
              <a:t>10/09/2022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24D7AD4-5235-4748-A493-7098EA485DE4}" type="slidenum">
              <a:rPr lang="en-GB" smtClean="0"/>
              <a:t>‹#›</a:t>
            </a:fld>
            <a:endParaRPr lang="en-GB"/>
          </a:p>
        </p:txBody>
      </p:sp>
    </p:spTree>
    <p:extLst>
      <p:ext uri="{BB962C8B-B14F-4D97-AF65-F5344CB8AC3E}">
        <p14:creationId xmlns:p14="http://schemas.microsoft.com/office/powerpoint/2010/main" val="3990111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2BF188-EAD9-48CA-8EA5-B96D69E65391}" type="datetimeFigureOut">
              <a:rPr lang="en-GB" smtClean="0"/>
              <a:t>10/09/2022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24D7AD4-5235-4748-A493-7098EA485DE4}" type="slidenum">
              <a:rPr lang="en-GB" smtClean="0"/>
              <a:t>‹#›</a:t>
            </a:fld>
            <a:endParaRPr lang="en-GB"/>
          </a:p>
        </p:txBody>
      </p:sp>
    </p:spTree>
    <p:extLst>
      <p:ext uri="{BB962C8B-B14F-4D97-AF65-F5344CB8AC3E}">
        <p14:creationId xmlns:p14="http://schemas.microsoft.com/office/powerpoint/2010/main" val="4044903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52BF188-EAD9-48CA-8EA5-B96D69E65391}" type="datetimeFigureOut">
              <a:rPr lang="en-GB" smtClean="0"/>
              <a:t>10/09/2022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4D7AD4-5235-4748-A493-7098EA485DE4}" type="slidenum">
              <a:rPr lang="en-GB" smtClean="0"/>
              <a:t>‹#›</a:t>
            </a:fld>
            <a:endParaRPr lang="en-GB"/>
          </a:p>
        </p:txBody>
      </p:sp>
    </p:spTree>
    <p:extLst>
      <p:ext uri="{BB962C8B-B14F-4D97-AF65-F5344CB8AC3E}">
        <p14:creationId xmlns:p14="http://schemas.microsoft.com/office/powerpoint/2010/main" val="661408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52BF188-EAD9-48CA-8EA5-B96D69E65391}" type="datetimeFigureOut">
              <a:rPr lang="en-GB" smtClean="0"/>
              <a:t>10/09/2022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4D7AD4-5235-4748-A493-7098EA485DE4}" type="slidenum">
              <a:rPr lang="en-GB" smtClean="0"/>
              <a:t>‹#›</a:t>
            </a:fld>
            <a:endParaRPr lang="en-GB"/>
          </a:p>
        </p:txBody>
      </p:sp>
    </p:spTree>
    <p:extLst>
      <p:ext uri="{BB962C8B-B14F-4D97-AF65-F5344CB8AC3E}">
        <p14:creationId xmlns:p14="http://schemas.microsoft.com/office/powerpoint/2010/main" val="1068917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52BF188-EAD9-48CA-8EA5-B96D69E65391}" type="datetimeFigureOut">
              <a:rPr lang="en-GB" smtClean="0"/>
              <a:t>10/09/2022</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24D7AD4-5235-4748-A493-7098EA485DE4}" type="slidenum">
              <a:rPr lang="en-GB" smtClean="0"/>
              <a:t>‹#›</a:t>
            </a:fld>
            <a:endParaRPr lang="en-GB"/>
          </a:p>
        </p:txBody>
      </p:sp>
    </p:spTree>
    <p:extLst>
      <p:ext uri="{BB962C8B-B14F-4D97-AF65-F5344CB8AC3E}">
        <p14:creationId xmlns:p14="http://schemas.microsoft.com/office/powerpoint/2010/main" val="1739583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568E7-AFE1-14A5-A577-6819E6541D67}"/>
              </a:ext>
            </a:extLst>
          </p:cNvPr>
          <p:cNvSpPr>
            <a:spLocks noGrp="1"/>
          </p:cNvSpPr>
          <p:nvPr>
            <p:ph type="ctrTitle"/>
          </p:nvPr>
        </p:nvSpPr>
        <p:spPr/>
        <p:txBody>
          <a:bodyPr/>
          <a:lstStyle/>
          <a:p>
            <a:endParaRPr lang="en-GB"/>
          </a:p>
        </p:txBody>
      </p:sp>
      <p:sp>
        <p:nvSpPr>
          <p:cNvPr id="3" name="Subtitle 2">
            <a:extLst>
              <a:ext uri="{FF2B5EF4-FFF2-40B4-BE49-F238E27FC236}">
                <a16:creationId xmlns:a16="http://schemas.microsoft.com/office/drawing/2014/main" id="{068233F0-0B4E-C0CF-908D-79330F423A34}"/>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4107576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F1BF5-BB0A-8DCC-0606-E8DB8C06EC0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E0D49BA4-E451-C094-1A28-05F9C566E028}"/>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2637215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42650" y="1"/>
            <a:ext cx="6338162" cy="2025220"/>
          </a:xfrm>
        </p:spPr>
        <p:txBody>
          <a:bodyPr/>
          <a:lstStyle/>
          <a:p>
            <a:r>
              <a:rPr lang="en-US" dirty="0"/>
              <a:t>HISTORY OF COMPUTERS</a:t>
            </a:r>
          </a:p>
        </p:txBody>
      </p:sp>
      <p:sp>
        <p:nvSpPr>
          <p:cNvPr id="3" name="Subtitle 2"/>
          <p:cNvSpPr>
            <a:spLocks noGrp="1"/>
          </p:cNvSpPr>
          <p:nvPr>
            <p:ph type="subTitle" idx="1"/>
          </p:nvPr>
        </p:nvSpPr>
        <p:spPr>
          <a:xfrm>
            <a:off x="2129929" y="2025221"/>
            <a:ext cx="8305800" cy="1739170"/>
          </a:xfrm>
        </p:spPr>
        <p:txBody>
          <a:bodyPr/>
          <a:lstStyle/>
          <a:p>
            <a:r>
              <a:rPr lang="en-US" dirty="0"/>
              <a:t>No one person invented the computer. There were many inventions over hundreds of years that led to the computers we know today.</a:t>
            </a:r>
          </a:p>
          <a:p>
            <a:endParaRPr lang="en-US" dirty="0"/>
          </a:p>
          <a:p>
            <a:endParaRPr lang="en-US" dirty="0"/>
          </a:p>
        </p:txBody>
      </p:sp>
    </p:spTree>
  </p:cSld>
  <p:clrMapOvr>
    <a:masterClrMapping/>
  </p:clrMapOvr>
  <p:transition>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772737" y="1"/>
            <a:ext cx="2858808" cy="673643"/>
          </a:xfrm>
        </p:spPr>
        <p:txBody>
          <a:bodyPr>
            <a:normAutofit/>
          </a:bodyPr>
          <a:lstStyle/>
          <a:p>
            <a:r>
              <a:rPr lang="en-US" dirty="0"/>
              <a:t>ABACUS</a:t>
            </a:r>
          </a:p>
        </p:txBody>
      </p:sp>
      <p:sp>
        <p:nvSpPr>
          <p:cNvPr id="2" name="Content Placeholder 1"/>
          <p:cNvSpPr>
            <a:spLocks noGrp="1"/>
          </p:cNvSpPr>
          <p:nvPr>
            <p:ph idx="1"/>
          </p:nvPr>
        </p:nvSpPr>
        <p:spPr/>
        <p:txBody>
          <a:bodyPr/>
          <a:lstStyle/>
          <a:p>
            <a:r>
              <a:rPr lang="en-US" dirty="0"/>
              <a:t>Thousands of years before the first electronic computer, people in china, the Middle East, and Greece used the abacus to add and subtract large numbers.</a:t>
            </a:r>
          </a:p>
        </p:txBody>
      </p:sp>
      <p:pic>
        <p:nvPicPr>
          <p:cNvPr id="4" name="Picture 3" descr="chabacus.jpg"/>
          <p:cNvPicPr>
            <a:picLocks noChangeAspect="1"/>
          </p:cNvPicPr>
          <p:nvPr/>
        </p:nvPicPr>
        <p:blipFill>
          <a:blip r:embed="rId2"/>
          <a:stretch>
            <a:fillRect/>
          </a:stretch>
        </p:blipFill>
        <p:spPr>
          <a:xfrm>
            <a:off x="4452938" y="3994150"/>
            <a:ext cx="2882900" cy="1485900"/>
          </a:xfrm>
          <a:prstGeom prst="rect">
            <a:avLst/>
          </a:prstGeom>
        </p:spPr>
      </p:pic>
    </p:spTree>
  </p:cSld>
  <p:clrMapOvr>
    <a:masterClrMapping/>
  </p:clrMapOvr>
  <p:transition>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81200" y="1"/>
            <a:ext cx="8229600" cy="1304637"/>
          </a:xfrm>
        </p:spPr>
        <p:txBody>
          <a:bodyPr>
            <a:normAutofit/>
          </a:bodyPr>
          <a:lstStyle/>
          <a:p>
            <a:r>
              <a:rPr lang="en-US" dirty="0"/>
              <a:t>THE AUTOMATIC CALCULATOR</a:t>
            </a:r>
          </a:p>
        </p:txBody>
      </p:sp>
      <p:sp>
        <p:nvSpPr>
          <p:cNvPr id="2" name="Content Placeholder 1"/>
          <p:cNvSpPr>
            <a:spLocks noGrp="1"/>
          </p:cNvSpPr>
          <p:nvPr>
            <p:ph idx="1"/>
          </p:nvPr>
        </p:nvSpPr>
        <p:spPr/>
        <p:txBody>
          <a:bodyPr/>
          <a:lstStyle/>
          <a:p>
            <a:r>
              <a:rPr lang="en-US" dirty="0"/>
              <a:t>About 185 years ago in England, Charles Babbage invented an automatic calculator powered by steam. Although Babbage worked on his machines for many years, he was never able to build one that worked.</a:t>
            </a:r>
          </a:p>
        </p:txBody>
      </p:sp>
      <p:pic>
        <p:nvPicPr>
          <p:cNvPr id="5" name="Picture 4" descr="File-Charles_Babbage_1860.jpeg"/>
          <p:cNvPicPr>
            <a:picLocks noChangeAspect="1"/>
          </p:cNvPicPr>
          <p:nvPr/>
        </p:nvPicPr>
        <p:blipFill>
          <a:blip r:embed="rId2"/>
          <a:stretch>
            <a:fillRect/>
          </a:stretch>
        </p:blipFill>
        <p:spPr>
          <a:xfrm>
            <a:off x="1524159" y="4552058"/>
            <a:ext cx="1269841" cy="1499118"/>
          </a:xfrm>
          <a:prstGeom prst="rect">
            <a:avLst/>
          </a:prstGeom>
        </p:spPr>
      </p:pic>
      <p:pic>
        <p:nvPicPr>
          <p:cNvPr id="6" name="Picture 5" descr="10303265.jpg"/>
          <p:cNvPicPr>
            <a:picLocks noChangeAspect="1"/>
          </p:cNvPicPr>
          <p:nvPr/>
        </p:nvPicPr>
        <p:blipFill>
          <a:blip r:embed="rId3"/>
          <a:stretch>
            <a:fillRect/>
          </a:stretch>
        </p:blipFill>
        <p:spPr>
          <a:xfrm>
            <a:off x="5072511" y="4552058"/>
            <a:ext cx="2842579" cy="2305942"/>
          </a:xfrm>
          <a:prstGeom prst="rect">
            <a:avLst/>
          </a:prstGeom>
        </p:spPr>
      </p:pic>
    </p:spTree>
  </p:cSld>
  <p:clrMapOvr>
    <a:masterClrMapping/>
  </p:clrMapOvr>
  <p:transition>
    <p:pull dir="l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06634" y="0"/>
            <a:ext cx="3652093" cy="1177636"/>
          </a:xfrm>
        </p:spPr>
        <p:txBody>
          <a:bodyPr>
            <a:normAutofit/>
          </a:bodyPr>
          <a:lstStyle/>
          <a:p>
            <a:r>
              <a:rPr lang="en-US" dirty="0"/>
              <a:t>TYPEWRITER</a:t>
            </a:r>
          </a:p>
        </p:txBody>
      </p:sp>
      <p:sp>
        <p:nvSpPr>
          <p:cNvPr id="2" name="Content Placeholder 1"/>
          <p:cNvSpPr>
            <a:spLocks noGrp="1"/>
          </p:cNvSpPr>
          <p:nvPr>
            <p:ph idx="1"/>
          </p:nvPr>
        </p:nvSpPr>
        <p:spPr/>
        <p:txBody>
          <a:bodyPr/>
          <a:lstStyle/>
          <a:p>
            <a:r>
              <a:rPr lang="en-US" dirty="0"/>
              <a:t>About 135 years ago C. L. Sholes invented a typewriter. The computer keyboards we use today are based on the typewriter.</a:t>
            </a:r>
          </a:p>
        </p:txBody>
      </p:sp>
      <p:pic>
        <p:nvPicPr>
          <p:cNvPr id="4" name="Picture 3" descr="File-Sholes.jpeg"/>
          <p:cNvPicPr>
            <a:picLocks noChangeAspect="1"/>
          </p:cNvPicPr>
          <p:nvPr/>
        </p:nvPicPr>
        <p:blipFill>
          <a:blip r:embed="rId2"/>
          <a:stretch>
            <a:fillRect/>
          </a:stretch>
        </p:blipFill>
        <p:spPr>
          <a:xfrm>
            <a:off x="2231409" y="3043551"/>
            <a:ext cx="1863176" cy="2328970"/>
          </a:xfrm>
          <a:prstGeom prst="rect">
            <a:avLst/>
          </a:prstGeom>
        </p:spPr>
      </p:pic>
      <p:pic>
        <p:nvPicPr>
          <p:cNvPr id="5" name="Picture 4" descr="imgres-1.jpeg"/>
          <p:cNvPicPr>
            <a:picLocks noChangeAspect="1"/>
          </p:cNvPicPr>
          <p:nvPr/>
        </p:nvPicPr>
        <p:blipFill>
          <a:blip r:embed="rId3"/>
          <a:stretch>
            <a:fillRect/>
          </a:stretch>
        </p:blipFill>
        <p:spPr>
          <a:xfrm>
            <a:off x="8686800" y="2688689"/>
            <a:ext cx="1524000" cy="1485900"/>
          </a:xfrm>
          <a:prstGeom prst="rect">
            <a:avLst/>
          </a:prstGeom>
        </p:spPr>
      </p:pic>
      <p:pic>
        <p:nvPicPr>
          <p:cNvPr id="6" name="Picture 5" descr="imgres.jpeg"/>
          <p:cNvPicPr>
            <a:picLocks noChangeAspect="1"/>
          </p:cNvPicPr>
          <p:nvPr/>
        </p:nvPicPr>
        <p:blipFill>
          <a:blip r:embed="rId4"/>
          <a:stretch>
            <a:fillRect/>
          </a:stretch>
        </p:blipFill>
        <p:spPr>
          <a:xfrm>
            <a:off x="5667375" y="3165475"/>
            <a:ext cx="1574800" cy="1562100"/>
          </a:xfrm>
          <a:prstGeom prst="rect">
            <a:avLst/>
          </a:prstGeom>
        </p:spPr>
      </p:pic>
      <p:pic>
        <p:nvPicPr>
          <p:cNvPr id="7" name="Picture 6" descr="imgres-2.jpeg"/>
          <p:cNvPicPr>
            <a:picLocks noChangeAspect="1"/>
          </p:cNvPicPr>
          <p:nvPr/>
        </p:nvPicPr>
        <p:blipFill>
          <a:blip r:embed="rId5"/>
          <a:stretch>
            <a:fillRect/>
          </a:stretch>
        </p:blipFill>
        <p:spPr>
          <a:xfrm>
            <a:off x="7437438" y="4506913"/>
            <a:ext cx="1651000" cy="1536700"/>
          </a:xfrm>
          <a:prstGeom prst="rect">
            <a:avLst/>
          </a:prstGeom>
        </p:spPr>
      </p:pic>
    </p:spTree>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398654" y="24314"/>
            <a:ext cx="5411892" cy="1199505"/>
          </a:xfrm>
        </p:spPr>
        <p:txBody>
          <a:bodyPr>
            <a:normAutofit/>
          </a:bodyPr>
          <a:lstStyle/>
          <a:p>
            <a:r>
              <a:rPr lang="en-US" dirty="0"/>
              <a:t>HERMAN HOLLERITH</a:t>
            </a:r>
          </a:p>
        </p:txBody>
      </p:sp>
      <p:sp>
        <p:nvSpPr>
          <p:cNvPr id="2" name="Content Placeholder 1"/>
          <p:cNvSpPr>
            <a:spLocks noGrp="1"/>
          </p:cNvSpPr>
          <p:nvPr>
            <p:ph idx="1"/>
          </p:nvPr>
        </p:nvSpPr>
        <p:spPr/>
        <p:txBody>
          <a:bodyPr/>
          <a:lstStyle/>
          <a:p>
            <a:r>
              <a:rPr lang="en-US" dirty="0"/>
              <a:t>About 155 years ago an American named Herman Hollerith invented a type of calculator. It stored numbers on punched cards. For more than 50 years, computers continued to use punched cards.</a:t>
            </a:r>
          </a:p>
        </p:txBody>
      </p:sp>
      <p:pic>
        <p:nvPicPr>
          <p:cNvPr id="4" name="Picture 3" descr="File-Hollerith.jpeg"/>
          <p:cNvPicPr>
            <a:picLocks noChangeAspect="1"/>
          </p:cNvPicPr>
          <p:nvPr/>
        </p:nvPicPr>
        <p:blipFill>
          <a:blip r:embed="rId2"/>
          <a:stretch>
            <a:fillRect/>
          </a:stretch>
        </p:blipFill>
        <p:spPr>
          <a:xfrm>
            <a:off x="2256207" y="4508039"/>
            <a:ext cx="1395768" cy="2009906"/>
          </a:xfrm>
          <a:prstGeom prst="rect">
            <a:avLst/>
          </a:prstGeom>
        </p:spPr>
      </p:pic>
      <p:pic>
        <p:nvPicPr>
          <p:cNvPr id="6" name="Picture 5" descr="180px-Hollerith_punched_card.jpg"/>
          <p:cNvPicPr>
            <a:picLocks noChangeAspect="1"/>
          </p:cNvPicPr>
          <p:nvPr/>
        </p:nvPicPr>
        <p:blipFill>
          <a:blip r:embed="rId3"/>
          <a:stretch>
            <a:fillRect/>
          </a:stretch>
        </p:blipFill>
        <p:spPr>
          <a:xfrm>
            <a:off x="4910456" y="3757584"/>
            <a:ext cx="3682717" cy="2086163"/>
          </a:xfrm>
          <a:prstGeom prst="rect">
            <a:avLst/>
          </a:prstGeom>
        </p:spPr>
      </p:pic>
    </p:spTree>
  </p:cSld>
  <p:clrMapOvr>
    <a:masterClrMapping/>
  </p:clrMapOvr>
  <p:transition>
    <p:wheel spokes="3"/>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184706" y="0"/>
            <a:ext cx="3163075" cy="1262668"/>
          </a:xfrm>
        </p:spPr>
        <p:txBody>
          <a:bodyPr>
            <a:normAutofit/>
          </a:bodyPr>
          <a:lstStyle/>
          <a:p>
            <a:r>
              <a:rPr lang="en-US" dirty="0"/>
              <a:t>ENIAC</a:t>
            </a:r>
          </a:p>
        </p:txBody>
      </p:sp>
      <p:sp>
        <p:nvSpPr>
          <p:cNvPr id="2" name="Content Placeholder 1"/>
          <p:cNvSpPr>
            <a:spLocks noGrp="1"/>
          </p:cNvSpPr>
          <p:nvPr>
            <p:ph idx="1"/>
          </p:nvPr>
        </p:nvSpPr>
        <p:spPr/>
        <p:txBody>
          <a:bodyPr/>
          <a:lstStyle/>
          <a:p>
            <a:r>
              <a:rPr lang="en-US" dirty="0"/>
              <a:t>About 60 years ago a computer called the ENIAC was built in the U. S. T he computer was more than 80 feet long and weighed 30 tons. In 2 hours the ENIAC could do as much as 100 scientists could do in a year.</a:t>
            </a:r>
          </a:p>
        </p:txBody>
      </p:sp>
      <p:pic>
        <p:nvPicPr>
          <p:cNvPr id="4" name="Picture 3" descr="File-Eniac.jpeg"/>
          <p:cNvPicPr>
            <a:picLocks noChangeAspect="1"/>
          </p:cNvPicPr>
          <p:nvPr/>
        </p:nvPicPr>
        <p:blipFill>
          <a:blip r:embed="rId2"/>
          <a:stretch>
            <a:fillRect/>
          </a:stretch>
        </p:blipFill>
        <p:spPr>
          <a:xfrm>
            <a:off x="4184705" y="3949700"/>
            <a:ext cx="3810000" cy="2908300"/>
          </a:xfrm>
          <a:prstGeom prst="rect">
            <a:avLst/>
          </a:prstGeom>
        </p:spPr>
      </p:pic>
    </p:spTree>
  </p:cSld>
  <p:clrMapOvr>
    <a:masterClrMapping/>
  </p:clrMapOvr>
  <p:transition>
    <p:pull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90951" y="1"/>
            <a:ext cx="6109777" cy="1293091"/>
          </a:xfrm>
        </p:spPr>
        <p:txBody>
          <a:bodyPr>
            <a:normAutofit/>
          </a:bodyPr>
          <a:lstStyle/>
          <a:p>
            <a:r>
              <a:rPr lang="en-US" dirty="0"/>
              <a:t>PERSONAL COMPUTERS</a:t>
            </a:r>
          </a:p>
        </p:txBody>
      </p:sp>
      <p:sp>
        <p:nvSpPr>
          <p:cNvPr id="2" name="Content Placeholder 1"/>
          <p:cNvSpPr>
            <a:spLocks noGrp="1"/>
          </p:cNvSpPr>
          <p:nvPr>
            <p:ph idx="1"/>
          </p:nvPr>
        </p:nvSpPr>
        <p:spPr/>
        <p:txBody>
          <a:bodyPr/>
          <a:lstStyle/>
          <a:p>
            <a:r>
              <a:rPr lang="en-US" dirty="0"/>
              <a:t>About 45 years ago personal computers were invented. These were small, desktop-sized machines. They were much less expensive than the other computers. Many people in offices, schools and homes began to use computers.</a:t>
            </a:r>
          </a:p>
        </p:txBody>
      </p:sp>
      <p:pic>
        <p:nvPicPr>
          <p:cNvPr id="5" name="Picture 4">
            <a:extLst>
              <a:ext uri="{FF2B5EF4-FFF2-40B4-BE49-F238E27FC236}">
                <a16:creationId xmlns:a16="http://schemas.microsoft.com/office/drawing/2014/main" id="{3479D44A-5D5E-4B67-995D-B779BEEFDC3E}"/>
              </a:ext>
            </a:extLst>
          </p:cNvPr>
          <p:cNvPicPr>
            <a:picLocks noChangeAspect="1"/>
          </p:cNvPicPr>
          <p:nvPr/>
        </p:nvPicPr>
        <p:blipFill>
          <a:blip r:embed="rId2"/>
          <a:stretch>
            <a:fillRect/>
          </a:stretch>
        </p:blipFill>
        <p:spPr>
          <a:xfrm>
            <a:off x="5618630" y="4660035"/>
            <a:ext cx="2514600" cy="1819275"/>
          </a:xfrm>
          <a:prstGeom prst="rect">
            <a:avLst/>
          </a:prstGeom>
        </p:spPr>
      </p:pic>
    </p:spTree>
  </p:cSld>
  <p:clrMapOvr>
    <a:masterClrMapping/>
  </p:clrMapOvr>
  <p:transition>
    <p:wheel spokes="8"/>
  </p:transition>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TotalTime>
  <Words>251</Words>
  <Application>Microsoft Office PowerPoint</Application>
  <PresentationFormat>Widescreen</PresentationFormat>
  <Paragraphs>14</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Trebuchet MS</vt:lpstr>
      <vt:lpstr>Wingdings 3</vt:lpstr>
      <vt:lpstr>Facet</vt:lpstr>
      <vt:lpstr>PowerPoint Presentation</vt:lpstr>
      <vt:lpstr>PowerPoint Presentation</vt:lpstr>
      <vt:lpstr>HISTORY OF COMPUTERS</vt:lpstr>
      <vt:lpstr>ABACUS</vt:lpstr>
      <vt:lpstr>THE AUTOMATIC CALCULATOR</vt:lpstr>
      <vt:lpstr>TYPEWRITER</vt:lpstr>
      <vt:lpstr>HERMAN HOLLERITH</vt:lpstr>
      <vt:lpstr>ENIAC</vt:lpstr>
      <vt:lpstr>PERSONAL COMPUTERS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Fareesa</dc:creator>
  <cp:lastModifiedBy>Fareesa</cp:lastModifiedBy>
  <cp:revision>1</cp:revision>
  <dcterms:created xsi:type="dcterms:W3CDTF">2022-09-10T09:01:08Z</dcterms:created>
  <dcterms:modified xsi:type="dcterms:W3CDTF">2022-09-10T09:02:10Z</dcterms:modified>
</cp:coreProperties>
</file>