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1B86A-63DF-4EB3-8AAF-ADE69858CC37}" type="datetimeFigureOut">
              <a:rPr lang="en-GB" smtClean="0"/>
              <a:t>10/09/2022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FBEE9-A3F0-4A31-86A7-F3BF95689765}" type="slidenum">
              <a:rPr lang="en-GB" smtClean="0"/>
              <a:t>‹#›</a:t>
            </a:fld>
            <a:endParaRPr lang="en-GB"/>
          </a:p>
        </p:txBody>
      </p:sp>
    </p:spTree>
    <p:extLst>
      <p:ext uri="{BB962C8B-B14F-4D97-AF65-F5344CB8AC3E}">
        <p14:creationId xmlns:p14="http://schemas.microsoft.com/office/powerpoint/2010/main" val="34248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2D011-E612-47BC-ACD4-E1CCA5D514D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2D011-E612-47BC-ACD4-E1CCA5D514D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614F-DACE-9FA3-94B6-B4AEE153F5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73664E-B0BA-FF17-17C5-0145627727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068209-8EDF-690A-D1D2-7CDE66FD92B6}"/>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a:extLst>
              <a:ext uri="{FF2B5EF4-FFF2-40B4-BE49-F238E27FC236}">
                <a16:creationId xmlns:a16="http://schemas.microsoft.com/office/drawing/2014/main" id="{22B8964B-C231-F168-6ECF-FEAD3E9C94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96B0F7-185E-7573-F03F-BEB5D9381A3E}"/>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3717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49D6-6950-7CB5-26F9-7DBBCF3CE3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305F42-AACA-AC8C-4514-F9F22C4271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264A2-8427-96D3-D599-5410CD681F03}"/>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a:extLst>
              <a:ext uri="{FF2B5EF4-FFF2-40B4-BE49-F238E27FC236}">
                <a16:creationId xmlns:a16="http://schemas.microsoft.com/office/drawing/2014/main" id="{0DA46B36-C817-D3FF-03B6-45D5286E24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B61973-14C5-56F7-C4DA-51C7351C4A56}"/>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289420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30179-B151-0D71-5B59-208FD7D3CB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4F304E-2ACD-1149-4920-AF872EFA0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C6A6E9-8DD9-65AE-D638-610B2A50290E}"/>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a:extLst>
              <a:ext uri="{FF2B5EF4-FFF2-40B4-BE49-F238E27FC236}">
                <a16:creationId xmlns:a16="http://schemas.microsoft.com/office/drawing/2014/main" id="{76916DCB-1DCB-C923-4AAC-A3C21CC21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480AA-E818-CEFE-8CA6-3F3776327B76}"/>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56452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56C56F22-4D7D-4950-87BB-99ED37F3BF59}"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679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3451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10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44C59-B67C-4BB2-AD35-C88FF95BA099}" type="datetimeFigureOut">
              <a:rPr lang="en-GB" smtClean="0"/>
              <a:t>10/09/2022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C56F22-4D7D-4950-87BB-99ED37F3BF59}"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4744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D44C59-B67C-4BB2-AD35-C88FF95BA099}" type="datetimeFigureOut">
              <a:rPr lang="en-GB" smtClean="0"/>
              <a:t>10/09/2022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C56F22-4D7D-4950-87BB-99ED37F3BF59}"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992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44C59-B67C-4BB2-AD35-C88FF95BA099}" type="datetimeFigureOut">
              <a:rPr lang="en-GB" smtClean="0"/>
              <a:t>10/09/2022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C56F22-4D7D-4950-87BB-99ED37F3BF59}"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1356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44C59-B67C-4BB2-AD35-C88FF95BA099}" type="datetimeFigureOut">
              <a:rPr lang="en-GB" smtClean="0"/>
              <a:t>10/09/2022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2702048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D44C59-B67C-4BB2-AD35-C88FF95BA099}" type="datetimeFigureOut">
              <a:rPr lang="en-GB" smtClean="0"/>
              <a:t>10/09/2022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C56F22-4D7D-4950-87BB-99ED37F3BF59}"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568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C9F7-1B82-31C6-A518-A3284DAE52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2EE3FD-29B0-0EE6-914D-A66C80477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FA1530-1EB3-4FB0-2BC5-F8CC259805B8}"/>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a:extLst>
              <a:ext uri="{FF2B5EF4-FFF2-40B4-BE49-F238E27FC236}">
                <a16:creationId xmlns:a16="http://schemas.microsoft.com/office/drawing/2014/main" id="{2C107CDB-BF88-3D88-3B9A-6C5C299B3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1E46BF-3F1F-3749-1951-4788ADEAEC72}"/>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1996879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3D44C59-B67C-4BB2-AD35-C88FF95BA099}" type="datetimeFigureOut">
              <a:rPr lang="en-GB" smtClean="0"/>
              <a:t>10/09/2022</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56C56F22-4D7D-4950-87BB-99ED37F3BF59}"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06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311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C56F22-4D7D-4950-87BB-99ED37F3BF59}"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730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B6DE-F19E-C0FB-5360-CD27D6ADA8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0EC1B4-1E73-9F6D-82A9-9E3B85F73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91F32-F8A5-FB4C-1BC1-010839B64657}"/>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5" name="Footer Placeholder 4">
            <a:extLst>
              <a:ext uri="{FF2B5EF4-FFF2-40B4-BE49-F238E27FC236}">
                <a16:creationId xmlns:a16="http://schemas.microsoft.com/office/drawing/2014/main" id="{0A3597FF-D7D2-09B6-47D6-430B138FCC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867566-F734-B45E-E089-1F377558B76A}"/>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1392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5E61-74FE-A5CD-5EC6-3CDADF609B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791003-A8FA-355E-6050-4F12AF15D2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A48789-18E4-3E74-BB09-C66C9361C5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D3E8D7-7EFF-0B2F-1DCF-662F1BA23E76}"/>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6" name="Footer Placeholder 5">
            <a:extLst>
              <a:ext uri="{FF2B5EF4-FFF2-40B4-BE49-F238E27FC236}">
                <a16:creationId xmlns:a16="http://schemas.microsoft.com/office/drawing/2014/main" id="{A2E04320-A6EB-DBE9-EBDD-247DD64D2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E1390-8704-5397-3119-F83BCA5D0A1F}"/>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47148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078F-178F-71E6-A780-AA894564C4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594F58-B65F-0D04-C4A8-2389366D5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D5E91D-1852-F99F-9CEF-F9634273C7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2E7AC0-145A-F71C-0ACC-1B4E2D586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95C2D4-11D7-B5F0-371E-AE0805295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E17BB3-69B6-B001-959B-674445DC51FB}"/>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8" name="Footer Placeholder 7">
            <a:extLst>
              <a:ext uri="{FF2B5EF4-FFF2-40B4-BE49-F238E27FC236}">
                <a16:creationId xmlns:a16="http://schemas.microsoft.com/office/drawing/2014/main" id="{C2F46808-6A45-B014-B57C-C580870147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0BC5DC-33C1-0235-3020-A57826BE6234}"/>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307228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C116-540B-FA1D-50C4-D320155103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3F4FAB-BC6D-16B1-CC52-DD3C94204F0A}"/>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4" name="Footer Placeholder 3">
            <a:extLst>
              <a:ext uri="{FF2B5EF4-FFF2-40B4-BE49-F238E27FC236}">
                <a16:creationId xmlns:a16="http://schemas.microsoft.com/office/drawing/2014/main" id="{974E2E8E-E677-0664-B686-A1D53B006C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67CF73-ED1E-A309-315D-DEBF0F22E334}"/>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12798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3BF99-4DCF-9924-6578-0D46F1D6E75C}"/>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3" name="Footer Placeholder 2">
            <a:extLst>
              <a:ext uri="{FF2B5EF4-FFF2-40B4-BE49-F238E27FC236}">
                <a16:creationId xmlns:a16="http://schemas.microsoft.com/office/drawing/2014/main" id="{2D7DCEDB-56EC-C96D-3DAE-30AE82563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2F2275-36CF-A964-7DEB-477B89D8CF27}"/>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94791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6445-AAD0-E63E-A7BB-693DD17DE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4373D2-EA73-C831-7166-708768279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9B323F-378F-F9DA-3D1F-5FFC7E79F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8BB7A-5680-3700-1D52-9BC66DEAD50B}"/>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6" name="Footer Placeholder 5">
            <a:extLst>
              <a:ext uri="{FF2B5EF4-FFF2-40B4-BE49-F238E27FC236}">
                <a16:creationId xmlns:a16="http://schemas.microsoft.com/office/drawing/2014/main" id="{0AA69785-37D4-BEC2-AA10-5DF883864B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01957-DAD1-A2BF-5E4E-A80BC8D87CD2}"/>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427921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91D6-7931-8563-417F-948F5721B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D0C351-A172-410E-7953-474A82F56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24E5CB-D874-0CA9-0F0E-5C23C193C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F0296-5A9E-F1B6-8953-9A0A6048F939}"/>
              </a:ext>
            </a:extLst>
          </p:cNvPr>
          <p:cNvSpPr>
            <a:spLocks noGrp="1"/>
          </p:cNvSpPr>
          <p:nvPr>
            <p:ph type="dt" sz="half" idx="10"/>
          </p:nvPr>
        </p:nvSpPr>
        <p:spPr/>
        <p:txBody>
          <a:bodyPr/>
          <a:lstStyle/>
          <a:p>
            <a:fld id="{C3D44C59-B67C-4BB2-AD35-C88FF95BA099}" type="datetimeFigureOut">
              <a:rPr lang="en-GB" smtClean="0"/>
              <a:t>10/09/2022</a:t>
            </a:fld>
            <a:endParaRPr lang="en-GB"/>
          </a:p>
        </p:txBody>
      </p:sp>
      <p:sp>
        <p:nvSpPr>
          <p:cNvPr id="6" name="Footer Placeholder 5">
            <a:extLst>
              <a:ext uri="{FF2B5EF4-FFF2-40B4-BE49-F238E27FC236}">
                <a16:creationId xmlns:a16="http://schemas.microsoft.com/office/drawing/2014/main" id="{26E868F1-7907-D864-7843-7A6090943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DC5029-6A04-DC5D-C74E-263EE3AE3BD0}"/>
              </a:ext>
            </a:extLst>
          </p:cNvPr>
          <p:cNvSpPr>
            <a:spLocks noGrp="1"/>
          </p:cNvSpPr>
          <p:nvPr>
            <p:ph type="sldNum" sz="quarter" idx="12"/>
          </p:nvPr>
        </p:nvSpPr>
        <p:spPr/>
        <p:txBody>
          <a:bodyPr/>
          <a:lstStyle/>
          <a:p>
            <a:fld id="{56C56F22-4D7D-4950-87BB-99ED37F3BF59}" type="slidenum">
              <a:rPr lang="en-GB" smtClean="0"/>
              <a:t>‹#›</a:t>
            </a:fld>
            <a:endParaRPr lang="en-GB"/>
          </a:p>
        </p:txBody>
      </p:sp>
    </p:spTree>
    <p:extLst>
      <p:ext uri="{BB962C8B-B14F-4D97-AF65-F5344CB8AC3E}">
        <p14:creationId xmlns:p14="http://schemas.microsoft.com/office/powerpoint/2010/main" val="155734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A092C-1D8E-8536-2160-EE9A580691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148EB8-4E3C-4892-44CE-4E823F282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8FC5FB-0AA4-1AB2-D83E-DD5C9655C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44C59-B67C-4BB2-AD35-C88FF95BA099}" type="datetimeFigureOut">
              <a:rPr lang="en-GB" smtClean="0"/>
              <a:t>10/09/2022</a:t>
            </a:fld>
            <a:endParaRPr lang="en-GB"/>
          </a:p>
        </p:txBody>
      </p:sp>
      <p:sp>
        <p:nvSpPr>
          <p:cNvPr id="5" name="Footer Placeholder 4">
            <a:extLst>
              <a:ext uri="{FF2B5EF4-FFF2-40B4-BE49-F238E27FC236}">
                <a16:creationId xmlns:a16="http://schemas.microsoft.com/office/drawing/2014/main" id="{F286A199-521F-4835-7C19-52F81A4F2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97BF70-6492-D8D9-5D10-D0D9C9BFC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56F22-4D7D-4950-87BB-99ED37F3BF59}" type="slidenum">
              <a:rPr lang="en-GB" smtClean="0"/>
              <a:t>‹#›</a:t>
            </a:fld>
            <a:endParaRPr lang="en-GB"/>
          </a:p>
        </p:txBody>
      </p:sp>
    </p:spTree>
    <p:extLst>
      <p:ext uri="{BB962C8B-B14F-4D97-AF65-F5344CB8AC3E}">
        <p14:creationId xmlns:p14="http://schemas.microsoft.com/office/powerpoint/2010/main" val="359309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D44C59-B67C-4BB2-AD35-C88FF95BA099}" type="datetimeFigureOut">
              <a:rPr lang="en-GB" smtClean="0"/>
              <a:t>10/09/2022</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6C56F22-4D7D-4950-87BB-99ED37F3BF59}"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900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6.wav"/><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7.wav"/><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8.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vyvy.org/main/sites/vyvy.org/files/abacustouched.png" TargetMode="External"/><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hyperlink" Target="http://www.library.wisc.edu/etext/WIReader/Images/WER0772" TargetMode="External"/><Relationship Id="rId4" Type="http://schemas.openxmlformats.org/officeDocument/2006/relationships/hyperlink" Target="http://www.avicollimecca.com/images/typewriter.jp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techfuels.com/attachments/cpu-components/7979d1226568526-computer-mouse-computer-mouse.jpg" TargetMode="External"/><Relationship Id="rId3" Type="http://schemas.openxmlformats.org/officeDocument/2006/relationships/hyperlink" Target="http://www.sorcejuice.com/wp-content/uploads/2008/03/factory_.jpg" TargetMode="External"/><Relationship Id="rId7" Type="http://schemas.openxmlformats.org/officeDocument/2006/relationships/hyperlink" Target="http://www.ecommerce.lcs.net/computer.jpg" TargetMode="Externa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hyperlink" Target="http://www.rso.cornell.edu/hellnic/images/stories/computer.jpg" TargetMode="External"/><Relationship Id="rId5" Type="http://schemas.openxmlformats.org/officeDocument/2006/relationships/hyperlink" Target="http://www.aeroxp.org/" TargetMode="External"/><Relationship Id="rId4" Type="http://schemas.openxmlformats.org/officeDocument/2006/relationships/hyperlink" Target="http://www.renew.net/images/internet-explorer.png" TargetMode="External"/><Relationship Id="rId9" Type="http://schemas.openxmlformats.org/officeDocument/2006/relationships/hyperlink" Target="http://www.fahad.com/pics/diamond_flower_mouse.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thumbs.shutterstock.com-edgesuit.net/display-pic-with-logo/62864/6286411564973944/stock-photo-internet-sign-d-rendered-could-be-used-on-internet-and-advertizing-1737792.jpg" TargetMode="External"/><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4.wav"/><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5.wav"/><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2C43-E7AC-CAB5-686E-F6B52559C9FA}"/>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058749A3-0860-E483-2489-A1060D4AE5C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5435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lstStyle/>
          <a:p>
            <a:r>
              <a:rPr lang="en-US" dirty="0">
                <a:solidFill>
                  <a:schemeClr val="accent1">
                    <a:lumMod val="60000"/>
                    <a:lumOff val="40000"/>
                  </a:schemeClr>
                </a:solidFill>
              </a:rPr>
              <a:t>The Internet </a:t>
            </a:r>
          </a:p>
        </p:txBody>
      </p:sp>
      <p:sp>
        <p:nvSpPr>
          <p:cNvPr id="3" name="Content Placeholder 2"/>
          <p:cNvSpPr>
            <a:spLocks noGrp="1"/>
          </p:cNvSpPr>
          <p:nvPr>
            <p:ph idx="1"/>
          </p:nvPr>
        </p:nvSpPr>
        <p:spPr>
          <a:xfrm>
            <a:off x="1981200" y="1295401"/>
            <a:ext cx="8229600" cy="4525963"/>
          </a:xfrm>
        </p:spPr>
        <p:txBody>
          <a:bodyPr/>
          <a:lstStyle/>
          <a:p>
            <a:r>
              <a:rPr lang="en-US" dirty="0">
                <a:solidFill>
                  <a:schemeClr val="accent1">
                    <a:lumMod val="60000"/>
                    <a:lumOff val="40000"/>
                  </a:schemeClr>
                </a:solidFill>
              </a:rPr>
              <a:t>About thirty five years ago the Internet was born when computers at four different universities were connected. For many years the Internet was used mainly by people in government and universities. </a:t>
            </a:r>
          </a:p>
        </p:txBody>
      </p:sp>
      <p:pic>
        <p:nvPicPr>
          <p:cNvPr id="8194" name="Picture 2" descr="http://images.google.ca/url?source=imgres&amp;ct=tbn&amp;q=http://www.renew.net/images/internet_explorer.png&amp;usg=AFQjCNHR-92ltz6r2QdH2IGLCaxDqXjW8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39001" y="3276601"/>
            <a:ext cx="3076575" cy="3248025"/>
          </a:xfrm>
          <a:prstGeom prst="rect">
            <a:avLst/>
          </a:prstGeom>
          <a:noFill/>
        </p:spPr>
      </p:pic>
      <p:pic>
        <p:nvPicPr>
          <p:cNvPr id="8196" name="Picture 4" descr="Internet Explorer 8 logo"/>
          <p:cNvPicPr>
            <a:picLocks noChangeAspect="1" noChangeArrowheads="1"/>
          </p:cNvPicPr>
          <p:nvPr/>
        </p:nvPicPr>
        <p:blipFill>
          <a:blip r:embed="rId4" cstate="print"/>
          <a:srcRect/>
          <a:stretch>
            <a:fillRect/>
          </a:stretch>
        </p:blipFill>
        <p:spPr bwMode="auto">
          <a:xfrm>
            <a:off x="1905000" y="3733800"/>
            <a:ext cx="3124200" cy="3124200"/>
          </a:xfrm>
          <a:prstGeom prst="rect">
            <a:avLst/>
          </a:prstGeom>
          <a:noFill/>
        </p:spPr>
      </p:pic>
    </p:spTree>
  </p:cSld>
  <p:clrMapOvr>
    <a:masterClrMapping/>
  </p:clrMapOvr>
  <p:transition spd="slow">
    <p:wipe dir="r"/>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196"/>
                                        </p:tgtEl>
                                        <p:attrNameLst>
                                          <p:attrName>r</p:attrName>
                                        </p:attrNameLst>
                                      </p:cBhvr>
                                    </p:animRot>
                                  </p:childTnLst>
                                </p:cTn>
                              </p:par>
                              <p:par>
                                <p:cTn id="7" presetID="8" presetClass="emph" presetSubtype="0" fill="hold" nodeType="withEffect">
                                  <p:stCondLst>
                                    <p:cond delay="0"/>
                                  </p:stCondLst>
                                  <p:childTnLst>
                                    <p:animRot by="21600000">
                                      <p:cBhvr>
                                        <p:cTn id="8" dur="1000" fill="hold"/>
                                        <p:tgtEl>
                                          <p:spTgt spid="8194"/>
                                        </p:tgtEl>
                                        <p:attrNameLst>
                                          <p:attrName>r</p:attrName>
                                        </p:attrNameLst>
                                      </p:cBhvr>
                                    </p:animRot>
                                  </p:childTnLst>
                                </p:cTn>
                              </p:par>
                              <p:par>
                                <p:cTn id="9" presetID="32" presetClass="emph" presetSubtype="0" fill="hold" grpId="0" nodeType="withEffect">
                                  <p:stCondLst>
                                    <p:cond delay="0"/>
                                  </p:stCondLst>
                                  <p:childTnLst>
                                    <p:animClr clrSpc="rgb" dir="cw">
                                      <p:cBhvr override="childStyle">
                                        <p:cTn id="10" dur="100" fill="hold"/>
                                        <p:tgtEl>
                                          <p:spTgt spid="3">
                                            <p:txEl>
                                              <p:pRg st="0" end="0"/>
                                            </p:txEl>
                                          </p:spTgt>
                                        </p:tgtEl>
                                        <p:attrNameLst>
                                          <p:attrName>style.color</p:attrName>
                                        </p:attrNameLst>
                                      </p:cBhvr>
                                      <p:to>
                                        <a:schemeClr val="folHlink"/>
                                      </p:to>
                                    </p:animClr>
                                    <p:animClr clrSpc="rgb" dir="cw">
                                      <p:cBhvr>
                                        <p:cTn id="11" dur="100" fill="hold"/>
                                        <p:tgtEl>
                                          <p:spTgt spid="3">
                                            <p:txEl>
                                              <p:pRg st="0" end="0"/>
                                            </p:txEl>
                                          </p:spTgt>
                                        </p:tgtEl>
                                        <p:attrNameLst>
                                          <p:attrName>fillcolor</p:attrName>
                                        </p:attrNameLst>
                                      </p:cBhvr>
                                      <p:to>
                                        <a:schemeClr val="folHlink"/>
                                      </p:to>
                                    </p:animClr>
                                    <p:set>
                                      <p:cBhvr>
                                        <p:cTn id="12" dur="100" fill="hold"/>
                                        <p:tgtEl>
                                          <p:spTgt spid="3">
                                            <p:txEl>
                                              <p:pRg st="0" end="0"/>
                                            </p:txEl>
                                          </p:spTgt>
                                        </p:tgtEl>
                                        <p:attrNameLst>
                                          <p:attrName>fill.type</p:attrName>
                                        </p:attrNameLst>
                                      </p:cBhvr>
                                      <p:to>
                                        <p:strVal val="solid"/>
                                      </p:to>
                                    </p:set>
                                    <p:set>
                                      <p:cBhvr>
                                        <p:cTn id="13" dur="100" fill="hold"/>
                                        <p:tgtEl>
                                          <p:spTgt spid="3">
                                            <p:txEl>
                                              <p:pRg st="0" end="0"/>
                                            </p:txEl>
                                          </p:spTgt>
                                        </p:tgtEl>
                                        <p:attrNameLst>
                                          <p:attrName>fill.on</p:attrName>
                                        </p:attrNameLst>
                                      </p:cBhvr>
                                      <p:to>
                                        <p:strVal val="true"/>
                                      </p:to>
                                    </p:se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par>
                                <p:cTn id="19" presetID="1" presetClass="path" presetSubtype="0" accel="50000" decel="50000" fill="hold" grpId="0" nodeType="withEffect">
                                  <p:stCondLst>
                                    <p:cond delay="0"/>
                                  </p:stCondLst>
                                  <p:childTnLst>
                                    <p:animMotion origin="layout" path="M 0 0  C 0.069 0  0.125 0.0746  0.125 0.16651  C 0.125 0.25843  0.069 0.33302  0 0.33302  C -0.069 0.33302  -0.125 0.25843  -0.125 0.16651  C -0.125 0.0746  -0.069 0  0 0  Z" pathEditMode="relative" ptsTypes="">
                                      <p:cBhvr>
                                        <p:cTn id="20"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google.ca/url?source=imgres&amp;ct=img&amp;q=http://www.rso.cornell.edu/hellenic/images/stories/computer.jpg&amp;usg=AFQjCNHtDlXUwYYs71XBiQuT-1_e3HiU-g"/>
          <p:cNvPicPr>
            <a:picLocks noChangeAspect="1" noChangeArrowheads="1"/>
          </p:cNvPicPr>
          <p:nvPr/>
        </p:nvPicPr>
        <p:blipFill>
          <a:blip r:embed="rId3" cstate="print"/>
          <a:srcRect/>
          <a:stretch>
            <a:fillRect/>
          </a:stretch>
        </p:blipFill>
        <p:spPr bwMode="auto">
          <a:xfrm>
            <a:off x="7696200" y="3886200"/>
            <a:ext cx="2971800" cy="2971800"/>
          </a:xfrm>
          <a:prstGeom prst="rect">
            <a:avLst/>
          </a:prstGeom>
          <a:noFill/>
        </p:spPr>
      </p:pic>
      <p:sp>
        <p:nvSpPr>
          <p:cNvPr id="2" name="Title 1"/>
          <p:cNvSpPr>
            <a:spLocks noGrp="1"/>
          </p:cNvSpPr>
          <p:nvPr>
            <p:ph type="title"/>
          </p:nvPr>
        </p:nvSpPr>
        <p:spPr>
          <a:xfrm>
            <a:off x="1981200" y="228600"/>
            <a:ext cx="8229600" cy="1143000"/>
          </a:xfrm>
        </p:spPr>
        <p:txBody>
          <a:bodyPr/>
          <a:lstStyle/>
          <a:p>
            <a:r>
              <a:rPr lang="en-US" dirty="0">
                <a:solidFill>
                  <a:schemeClr val="accent4">
                    <a:lumMod val="40000"/>
                    <a:lumOff val="60000"/>
                  </a:schemeClr>
                </a:solidFill>
              </a:rPr>
              <a:t>Personal computers</a:t>
            </a:r>
          </a:p>
        </p:txBody>
      </p:sp>
      <p:sp>
        <p:nvSpPr>
          <p:cNvPr id="3" name="Content Placeholder 2"/>
          <p:cNvSpPr>
            <a:spLocks noGrp="1"/>
          </p:cNvSpPr>
          <p:nvPr>
            <p:ph idx="1"/>
          </p:nvPr>
        </p:nvSpPr>
        <p:spPr>
          <a:xfrm>
            <a:off x="1752600" y="1295401"/>
            <a:ext cx="8534400" cy="4525963"/>
          </a:xfrm>
        </p:spPr>
        <p:txBody>
          <a:bodyPr/>
          <a:lstStyle/>
          <a:p>
            <a:r>
              <a:rPr lang="en-US" dirty="0">
                <a:solidFill>
                  <a:schemeClr val="accent4">
                    <a:lumMod val="40000"/>
                    <a:lumOff val="60000"/>
                  </a:schemeClr>
                </a:solidFill>
              </a:rPr>
              <a:t>About twenty five years ago personal computers were introduced. These were small desktop-sized machines that stored data on tiny chips of silicon, a rock-like substance. As computers got smaller and less expensive, people in offices, schools, and homes began to use them.</a:t>
            </a:r>
            <a:r>
              <a:rPr lang="en-US" dirty="0"/>
              <a:t>    </a:t>
            </a:r>
          </a:p>
        </p:txBody>
      </p:sp>
      <p:pic>
        <p:nvPicPr>
          <p:cNvPr id="7172" name="Picture 4" descr="http://images.google.ca/url?source=imgres&amp;ct=tbn&amp;q=http://ecommerce.lcs.net/computer.jpg&amp;usg=AFQjCNHDeLu-zIIF0ff-feklP2eWZJa-JA"/>
          <p:cNvPicPr>
            <a:picLocks noChangeAspect="1" noChangeArrowheads="1"/>
          </p:cNvPicPr>
          <p:nvPr/>
        </p:nvPicPr>
        <p:blipFill>
          <a:blip r:embed="rId4" cstate="print"/>
          <a:srcRect/>
          <a:stretch>
            <a:fillRect/>
          </a:stretch>
        </p:blipFill>
        <p:spPr bwMode="auto">
          <a:xfrm>
            <a:off x="2743200" y="3962400"/>
            <a:ext cx="2971800" cy="2514600"/>
          </a:xfrm>
          <a:prstGeom prst="rect">
            <a:avLst/>
          </a:prstGeom>
          <a:noFill/>
        </p:spPr>
      </p:pic>
    </p:spTree>
  </p:cSld>
  <p:clrMapOvr>
    <a:masterClrMapping/>
  </p:clrMapOvr>
  <p:transition spd="slow">
    <p:pull dir="ru"/>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par>
                                <p:cTn id="8" presetID="8" presetClass="emph" presetSubtype="0" fill="hold" grpId="0" nodeType="withEffect">
                                  <p:stCondLst>
                                    <p:cond delay="0"/>
                                  </p:stCondLst>
                                  <p:childTnLst>
                                    <p:animRot by="21600000">
                                      <p:cBhvr>
                                        <p:cTn id="9" dur="1000" fill="hold"/>
                                        <p:tgtEl>
                                          <p:spTgt spid="3">
                                            <p:txEl>
                                              <p:pRg st="0" end="0"/>
                                            </p:txEl>
                                          </p:spTgt>
                                        </p:tgtEl>
                                        <p:attrNameLst>
                                          <p:attrName>r</p:attrName>
                                        </p:attrNameLst>
                                      </p:cBhvr>
                                    </p:animRot>
                                  </p:childTnLst>
                                </p:cTn>
                              </p:par>
                              <p:par>
                                <p:cTn id="10" presetID="8" presetClass="entr" presetSubtype="32"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amond(out)">
                                      <p:cBhvr>
                                        <p:cTn id="12" dur="1000"/>
                                        <p:tgtEl>
                                          <p:spTgt spid="7172"/>
                                        </p:tgtEl>
                                      </p:cBhvr>
                                    </p:animEffect>
                                  </p:childTnLst>
                                </p:cTn>
                              </p:par>
                              <p:par>
                                <p:cTn id="13" presetID="8" presetClass="entr" presetSubtype="16"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diamond(in)">
                                      <p:cBhvr>
                                        <p:cTn id="15"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google.ca/url?source=imgres&amp;ct=tbn&amp;q=http://www.techfuels.com/attachments/cpu-components/7979d1226568526-computer-mouse-computer-mouse.jpg&amp;usg=AFQjCNGpCq-R5XthGRjC95Ypj73ReGrbrw"/>
          <p:cNvPicPr>
            <a:picLocks noChangeAspect="1" noChangeArrowheads="1"/>
          </p:cNvPicPr>
          <p:nvPr/>
        </p:nvPicPr>
        <p:blipFill>
          <a:blip r:embed="rId4" cstate="print"/>
          <a:srcRect/>
          <a:stretch>
            <a:fillRect/>
          </a:stretch>
        </p:blipFill>
        <p:spPr bwMode="auto">
          <a:xfrm>
            <a:off x="6934200" y="3200400"/>
            <a:ext cx="3429000" cy="3429000"/>
          </a:xfrm>
          <a:prstGeom prst="rect">
            <a:avLst/>
          </a:prstGeom>
          <a:noFill/>
        </p:spPr>
      </p:pic>
      <p:sp>
        <p:nvSpPr>
          <p:cNvPr id="2" name="Title 1"/>
          <p:cNvSpPr>
            <a:spLocks noGrp="1"/>
          </p:cNvSpPr>
          <p:nvPr>
            <p:ph type="title"/>
          </p:nvPr>
        </p:nvSpPr>
        <p:spPr/>
        <p:txBody>
          <a:bodyPr/>
          <a:lstStyle/>
          <a:p>
            <a:r>
              <a:rPr lang="en-US" dirty="0">
                <a:solidFill>
                  <a:schemeClr val="bg2">
                    <a:lumMod val="50000"/>
                  </a:schemeClr>
                </a:solidFill>
              </a:rPr>
              <a:t>Computer mouse</a:t>
            </a:r>
          </a:p>
        </p:txBody>
      </p:sp>
      <p:sp>
        <p:nvSpPr>
          <p:cNvPr id="3" name="Content Placeholder 2"/>
          <p:cNvSpPr>
            <a:spLocks noGrp="1"/>
          </p:cNvSpPr>
          <p:nvPr>
            <p:ph idx="1"/>
          </p:nvPr>
        </p:nvSpPr>
        <p:spPr/>
        <p:txBody>
          <a:bodyPr/>
          <a:lstStyle/>
          <a:p>
            <a:r>
              <a:rPr lang="en-US" dirty="0">
                <a:solidFill>
                  <a:schemeClr val="bg2">
                    <a:lumMod val="50000"/>
                  </a:schemeClr>
                </a:solidFill>
              </a:rPr>
              <a:t>About twenty years ago the computer mouse was introduced. Along with pull-down menus and icons, the mouse made personal computers easier to use.</a:t>
            </a:r>
          </a:p>
        </p:txBody>
      </p:sp>
      <p:pic>
        <p:nvPicPr>
          <p:cNvPr id="6148" name="Picture 4" descr="http://images.google.ca/url?source=imgres&amp;ct=img&amp;q=http://www.fahad.com/pics/diamond_flower_mouse.jpg&amp;usg=AFQjCNH5TXW_-wqvhHXbf9WjpPWcvCspzg"/>
          <p:cNvPicPr>
            <a:picLocks noChangeAspect="1" noChangeArrowheads="1"/>
          </p:cNvPicPr>
          <p:nvPr/>
        </p:nvPicPr>
        <p:blipFill>
          <a:blip r:embed="rId5" cstate="print"/>
          <a:srcRect/>
          <a:stretch>
            <a:fillRect/>
          </a:stretch>
        </p:blipFill>
        <p:spPr bwMode="auto">
          <a:xfrm>
            <a:off x="2133601" y="4124326"/>
            <a:ext cx="4295775" cy="2733675"/>
          </a:xfrm>
          <a:prstGeom prst="rect">
            <a:avLst/>
          </a:prstGeom>
          <a:noFill/>
        </p:spPr>
      </p:pic>
    </p:spTree>
  </p:cSld>
  <p:clrMapOvr>
    <a:masterClrMapping/>
  </p:clrMapOvr>
  <p:transition spd="slow">
    <p:wipe dir="u"/>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43200000">
                                      <p:cBhvr>
                                        <p:cTn id="6" dur="1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43200000">
                                      <p:cBhvr>
                                        <p:cTn id="8" dur="1000" fill="hold"/>
                                        <p:tgtEl>
                                          <p:spTgt spid="6146"/>
                                        </p:tgtEl>
                                        <p:attrNameLst>
                                          <p:attrName>r</p:attrName>
                                        </p:attrNameLst>
                                      </p:cBhvr>
                                    </p:animRot>
                                  </p:childTnLst>
                                </p:cTn>
                              </p:par>
                              <p:par>
                                <p:cTn id="9" presetID="8" presetClass="emph" presetSubtype="0" fill="hold" nodeType="withEffect">
                                  <p:stCondLst>
                                    <p:cond delay="0"/>
                                  </p:stCondLst>
                                  <p:childTnLst>
                                    <p:animRot by="43200000">
                                      <p:cBhvr>
                                        <p:cTn id="10" dur="1000" fill="hold"/>
                                        <p:tgtEl>
                                          <p:spTgt spid="6148"/>
                                        </p:tgtEl>
                                        <p:attrNameLst>
                                          <p:attrName>r</p:attrName>
                                        </p:attrNameLst>
                                      </p:cBhvr>
                                    </p:animRot>
                                  </p:childTnLst>
                                </p:cTn>
                              </p:par>
                              <p:par>
                                <p:cTn id="11" presetID="63" presetClass="path" presetSubtype="0" accel="50000" decel="50000" fill="hold" grpId="0" nodeType="withEffect">
                                  <p:stCondLst>
                                    <p:cond delay="0"/>
                                  </p:stCondLst>
                                  <p:childTnLst>
                                    <p:animMotion origin="layout" path="M 0 0  L 0.25 0  E" pathEditMode="relative" ptsTypes="">
                                      <p:cBhvr>
                                        <p:cTn id="12"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images.google.ca/url?source=imgres&amp;ct=tbn&amp;q=http://thumb15.shutterstock.com.edgesuite.net/display_pic_with_logo/62864/62864,1156497394,4/stock-photo-internet-sign-d-rendered-could-be-used-on-internet-and-advertising-1737792.jpg&amp;usg=AFQjCNHiQhfu2Egrw6ojO8Hp6DPYWfF9S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81750" y="4048126"/>
            <a:ext cx="4286250" cy="2809875"/>
          </a:xfrm>
          <a:prstGeom prst="rect">
            <a:avLst/>
          </a:prstGeom>
          <a:noFill/>
        </p:spPr>
      </p:pic>
      <p:sp>
        <p:nvSpPr>
          <p:cNvPr id="2" name="Title 1"/>
          <p:cNvSpPr>
            <a:spLocks noGrp="1"/>
          </p:cNvSpPr>
          <p:nvPr>
            <p:ph type="title"/>
          </p:nvPr>
        </p:nvSpPr>
        <p:spPr>
          <a:xfrm>
            <a:off x="1981200" y="533400"/>
            <a:ext cx="8229600" cy="1143000"/>
          </a:xfrm>
        </p:spPr>
        <p:txBody>
          <a:bodyPr/>
          <a:lstStyle/>
          <a:p>
            <a:r>
              <a:rPr lang="en-US" dirty="0">
                <a:solidFill>
                  <a:srgbClr val="0000CC"/>
                </a:solidFill>
              </a:rPr>
              <a:t>World Wide Web</a:t>
            </a:r>
          </a:p>
        </p:txBody>
      </p:sp>
      <p:sp>
        <p:nvSpPr>
          <p:cNvPr id="3" name="Content Placeholder 2"/>
          <p:cNvSpPr>
            <a:spLocks noGrp="1"/>
          </p:cNvSpPr>
          <p:nvPr>
            <p:ph idx="1"/>
          </p:nvPr>
        </p:nvSpPr>
        <p:spPr>
          <a:xfrm>
            <a:off x="1676400" y="1600201"/>
            <a:ext cx="8686800" cy="4525963"/>
          </a:xfrm>
        </p:spPr>
        <p:txBody>
          <a:bodyPr/>
          <a:lstStyle/>
          <a:p>
            <a:r>
              <a:rPr lang="en-US" dirty="0">
                <a:solidFill>
                  <a:srgbClr val="0000CC"/>
                </a:solidFill>
              </a:rPr>
              <a:t>About fifteen years ago hypertext links were added to internet sites. Hypertext links allowed users to jump from one site to another with a click on a link. This system of linked sites became known as the World Wide Web. </a:t>
            </a:r>
          </a:p>
        </p:txBody>
      </p:sp>
      <p:pic>
        <p:nvPicPr>
          <p:cNvPr id="5122" name="Picture 2" descr="http://www.istockphoto.com/file_thumbview_approve/5993928/2/istockphoto_5993928-internet-sign.jpg"/>
          <p:cNvPicPr>
            <a:picLocks noChangeAspect="1" noChangeArrowheads="1"/>
          </p:cNvPicPr>
          <p:nvPr/>
        </p:nvPicPr>
        <p:blipFill>
          <a:blip r:embed="rId4" cstate="print"/>
          <a:srcRect/>
          <a:stretch>
            <a:fillRect/>
          </a:stretch>
        </p:blipFill>
        <p:spPr bwMode="auto">
          <a:xfrm>
            <a:off x="1981200" y="4191001"/>
            <a:ext cx="3619500" cy="2409825"/>
          </a:xfrm>
          <a:prstGeom prst="rect">
            <a:avLst/>
          </a:prstGeom>
          <a:noFill/>
        </p:spPr>
      </p:pic>
    </p:spTree>
  </p:cSld>
  <p:clrMapOvr>
    <a:masterClrMapping/>
  </p:clrMapOvr>
  <p:transition spd="slow">
    <p:plus/>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1000"/>
                                        <p:tgtEl>
                                          <p:spTgt spid="3">
                                            <p:txEl>
                                              <p:pRg st="0" end="0"/>
                                            </p:txEl>
                                          </p:spTgt>
                                        </p:tgtEl>
                                      </p:cBhvr>
                                    </p:animEffect>
                                  </p:childTnLst>
                                </p:cTn>
                              </p:par>
                              <p:par>
                                <p:cTn id="8" presetID="8" presetClass="emph" presetSubtype="0" fill="hold" grpId="0" nodeType="withEffect">
                                  <p:stCondLst>
                                    <p:cond delay="0"/>
                                  </p:stCondLst>
                                  <p:childTnLst>
                                    <p:animRot by="21600000">
                                      <p:cBhvr>
                                        <p:cTn id="9" dur="1000" fill="hold"/>
                                        <p:tgtEl>
                                          <p:spTgt spid="2"/>
                                        </p:tgtEl>
                                        <p:attrNameLst>
                                          <p:attrName>r</p:attrName>
                                        </p:attrNameLst>
                                      </p:cBhvr>
                                    </p:animRot>
                                  </p:childTnLst>
                                </p:cTn>
                              </p:par>
                              <p:par>
                                <p:cTn id="10" presetID="8" presetClass="emph" presetSubtype="0" fill="hold" nodeType="withEffect">
                                  <p:stCondLst>
                                    <p:cond delay="0"/>
                                  </p:stCondLst>
                                  <p:childTnLst>
                                    <p:animRot by="21600000">
                                      <p:cBhvr>
                                        <p:cTn id="11" dur="1000" fill="hold"/>
                                        <p:tgtEl>
                                          <p:spTgt spid="5124"/>
                                        </p:tgtEl>
                                        <p:attrNameLst>
                                          <p:attrName>r</p:attrName>
                                        </p:attrNameLst>
                                      </p:cBhvr>
                                    </p:animRot>
                                  </p:childTnLst>
                                </p:cTn>
                              </p:par>
                              <p:par>
                                <p:cTn id="12" presetID="8" presetClass="emph" presetSubtype="0" fill="hold" nodeType="withEffect">
                                  <p:stCondLst>
                                    <p:cond delay="0"/>
                                  </p:stCondLst>
                                  <p:childTnLst>
                                    <p:animRot by="-21600000">
                                      <p:cBhvr>
                                        <p:cTn id="13" dur="1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google.ca/url?source=imgres&amp;ct=tbn&amp;q=http://www.cited.be/images/cd-ontwikkeling.jpg&amp;usg=AFQjCNFLqRXLt9RcedUrHJHez_2cm4rI6Q"/>
          <p:cNvPicPr>
            <a:picLocks noChangeAspect="1" noChangeArrowheads="1"/>
          </p:cNvPicPr>
          <p:nvPr/>
        </p:nvPicPr>
        <p:blipFill>
          <a:blip r:embed="rId3" cstate="print"/>
          <a:srcRect/>
          <a:stretch>
            <a:fillRect/>
          </a:stretch>
        </p:blipFill>
        <p:spPr bwMode="auto">
          <a:xfrm>
            <a:off x="1676400" y="457200"/>
            <a:ext cx="4038600" cy="5562600"/>
          </a:xfrm>
          <a:prstGeom prst="rect">
            <a:avLst/>
          </a:prstGeom>
          <a:noFill/>
        </p:spPr>
      </p:pic>
      <p:sp>
        <p:nvSpPr>
          <p:cNvPr id="2" name="Title 1"/>
          <p:cNvSpPr>
            <a:spLocks noGrp="1"/>
          </p:cNvSpPr>
          <p:nvPr>
            <p:ph type="title"/>
          </p:nvPr>
        </p:nvSpPr>
        <p:spPr>
          <a:xfrm>
            <a:off x="6553200" y="-228600"/>
            <a:ext cx="8229600" cy="1143000"/>
          </a:xfrm>
        </p:spPr>
        <p:txBody>
          <a:bodyPr/>
          <a:lstStyle/>
          <a:p>
            <a:r>
              <a:rPr lang="en-US" dirty="0">
                <a:solidFill>
                  <a:srgbClr val="0000CC"/>
                </a:solidFill>
              </a:rPr>
              <a:t>CD-ROMs</a:t>
            </a:r>
          </a:p>
        </p:txBody>
      </p:sp>
      <p:sp>
        <p:nvSpPr>
          <p:cNvPr id="3" name="Content Placeholder 2"/>
          <p:cNvSpPr>
            <a:spLocks noGrp="1"/>
          </p:cNvSpPr>
          <p:nvPr>
            <p:ph idx="1"/>
          </p:nvPr>
        </p:nvSpPr>
        <p:spPr>
          <a:xfrm>
            <a:off x="6400800" y="838200"/>
            <a:ext cx="4267200" cy="5486400"/>
          </a:xfrm>
        </p:spPr>
        <p:txBody>
          <a:bodyPr>
            <a:normAutofit/>
          </a:bodyPr>
          <a:lstStyle/>
          <a:p>
            <a:r>
              <a:rPr lang="en-US" dirty="0">
                <a:solidFill>
                  <a:srgbClr val="0000CC"/>
                </a:solidFill>
              </a:rPr>
              <a:t>About fifteen years ago multimedia computers with CD-ROM drives began to sell in large numbers. CD-ROMs hold thousand of times more information than floppy disks. The large storage size allowed increase use of graphics, video, and sound. </a:t>
            </a:r>
          </a:p>
        </p:txBody>
      </p:sp>
    </p:spTree>
  </p:cSld>
  <p:clrMapOvr>
    <a:masterClrMapping/>
  </p:clrMapOvr>
  <p:transition spd="slow">
    <p:wheel spokes="2"/>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0-#ppt_w/2"/>
                                          </p:val>
                                        </p:tav>
                                        <p:tav tm="100000">
                                          <p:val>
                                            <p:strVal val="#ppt_x"/>
                                          </p:val>
                                        </p:tav>
                                      </p:tavLst>
                                    </p:anim>
                                    <p:anim calcmode="lin" valueType="num">
                                      <p:cBhvr additive="base">
                                        <p:cTn id="8" dur="1000" fill="hold"/>
                                        <p:tgtEl>
                                          <p:spTgt spid="409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solidFill>
                  <a:srgbClr val="0000CC"/>
                </a:solidFill>
              </a:rPr>
              <a:t>Reference</a:t>
            </a:r>
          </a:p>
        </p:txBody>
      </p:sp>
      <p:sp>
        <p:nvSpPr>
          <p:cNvPr id="3" name="Content Placeholder 2"/>
          <p:cNvSpPr>
            <a:spLocks noGrp="1"/>
          </p:cNvSpPr>
          <p:nvPr>
            <p:ph idx="1"/>
          </p:nvPr>
        </p:nvSpPr>
        <p:spPr>
          <a:xfrm>
            <a:off x="1524000" y="1219200"/>
            <a:ext cx="9144000" cy="5638800"/>
          </a:xfrm>
          <a:noFill/>
        </p:spPr>
        <p:txBody>
          <a:bodyPr>
            <a:normAutofit/>
          </a:bodyPr>
          <a:lstStyle/>
          <a:p>
            <a:pPr marL="1314450" lvl="2" indent="-514350">
              <a:buNone/>
            </a:pPr>
            <a:r>
              <a:rPr lang="en-US" sz="3300" u="sng" dirty="0">
                <a:solidFill>
                  <a:srgbClr val="0000CC"/>
                </a:solidFill>
              </a:rPr>
              <a:t>SRA Tech Knowledge Level 6</a:t>
            </a:r>
          </a:p>
          <a:p>
            <a:pPr marL="514350" indent="-514350"/>
            <a:r>
              <a:rPr lang="en-US" u="sng" dirty="0">
                <a:solidFill>
                  <a:srgbClr val="0000CC"/>
                </a:solidFill>
              </a:rPr>
              <a:t>www.msu.edu/course/lbs/126/lectures/Image/Babbage</a:t>
            </a:r>
          </a:p>
          <a:p>
            <a:pPr marL="514350" indent="-514350"/>
            <a:r>
              <a:rPr lang="en-US" u="sng" dirty="0">
                <a:solidFill>
                  <a:srgbClr val="0000CC"/>
                </a:solidFill>
              </a:rPr>
              <a:t>www2.lr.psu.edu/ojj/courses/ist-240/reports/Spring2001/fa-cb-bc-kf</a:t>
            </a:r>
          </a:p>
          <a:p>
            <a:pPr marL="514350" indent="-514350"/>
            <a:r>
              <a:rPr lang="en-US" dirty="0">
                <a:solidFill>
                  <a:srgbClr val="0000CC"/>
                </a:solidFill>
                <a:hlinkClick r:id="rId3"/>
              </a:rPr>
              <a:t>www.vyvy.org/main/sites/vyvy.org/files/abacustouched.png</a:t>
            </a:r>
            <a:endParaRPr lang="en-US" dirty="0">
              <a:solidFill>
                <a:srgbClr val="0000CC"/>
              </a:solidFill>
            </a:endParaRPr>
          </a:p>
          <a:p>
            <a:pPr marL="514350" indent="-514350">
              <a:buNone/>
            </a:pPr>
            <a:r>
              <a:rPr lang="en-US" dirty="0">
                <a:solidFill>
                  <a:srgbClr val="0000CC"/>
                </a:solidFill>
                <a:hlinkClick r:id="rId4"/>
              </a:rPr>
              <a:t>        avicollimecca.com/images/typewriter.jpg</a:t>
            </a:r>
            <a:endParaRPr lang="en-US" dirty="0">
              <a:solidFill>
                <a:srgbClr val="0000CC"/>
              </a:solidFill>
            </a:endParaRPr>
          </a:p>
          <a:p>
            <a:pPr marL="514350" indent="-514350">
              <a:buNone/>
            </a:pPr>
            <a:r>
              <a:rPr lang="en-US" dirty="0">
                <a:solidFill>
                  <a:srgbClr val="0000CC"/>
                </a:solidFill>
                <a:hlinkClick r:id="rId5"/>
              </a:rPr>
              <a:t>    www.li</a:t>
            </a:r>
            <a:r>
              <a:rPr lang="en-US" u="sng" dirty="0">
                <a:solidFill>
                  <a:srgbClr val="0000CC"/>
                </a:solidFill>
                <a:hlinkClick r:id="rId5"/>
              </a:rPr>
              <a:t>brary.wisc.edu/etext/WIReader/Images/WER0772</a:t>
            </a:r>
            <a:r>
              <a:rPr lang="en-US" u="sng" dirty="0">
                <a:solidFill>
                  <a:srgbClr val="0000CC"/>
                </a:solidFill>
              </a:rPr>
              <a:t>.html</a:t>
            </a:r>
          </a:p>
          <a:p>
            <a:pPr marL="514350" indent="-514350"/>
            <a:r>
              <a:rPr lang="en-US" u="sng" dirty="0">
                <a:solidFill>
                  <a:srgbClr val="0000CC"/>
                </a:solidFill>
              </a:rPr>
              <a:t>Info.biz.hr/Typo3/typo_10/dummy.3.8.0//uploads/</a:t>
            </a:r>
            <a:r>
              <a:rPr lang="en-US" u="sng" dirty="0" err="1">
                <a:solidFill>
                  <a:srgbClr val="0000CC"/>
                </a:solidFill>
              </a:rPr>
              <a:t>pics</a:t>
            </a:r>
            <a:r>
              <a:rPr lang="en-US" u="sng" dirty="0">
                <a:solidFill>
                  <a:srgbClr val="0000CC"/>
                </a:solidFill>
              </a:rPr>
              <a:t>/kar-100.jpg	</a:t>
            </a:r>
          </a:p>
          <a:p>
            <a:pPr marL="514350" indent="-514350"/>
            <a:r>
              <a:rPr lang="en-US" u="sng" dirty="0">
                <a:solidFill>
                  <a:srgbClr val="0000CC"/>
                </a:solidFill>
              </a:rPr>
              <a:t>www.farm4.static.flikr.com/3109/2866184570_a844a3404a_o.gif</a:t>
            </a:r>
          </a:p>
          <a:p>
            <a:pPr marL="514350" indent="-514350"/>
            <a:r>
              <a:rPr lang="en-US" u="sng" dirty="0">
                <a:solidFill>
                  <a:srgbClr val="0000CC"/>
                </a:solidFill>
              </a:rPr>
              <a:t>www.schoolfoundations.org/documents/filelibrary/images/Money_2-070105143819.gif</a:t>
            </a:r>
            <a:r>
              <a:rPr lang="en-US" dirty="0">
                <a:solidFill>
                  <a:srgbClr val="0000CC"/>
                </a:solidFill>
              </a:rPr>
              <a:t>			</a:t>
            </a:r>
          </a:p>
          <a:p>
            <a:pPr marL="514350" indent="-514350">
              <a:buFont typeface="+mj-lt"/>
              <a:buAutoNum type="arabicPeriod"/>
            </a:pPr>
            <a:endParaRPr lang="en-US" dirty="0">
              <a:solidFill>
                <a:schemeClr val="bg1"/>
              </a:solidFill>
            </a:endParaRPr>
          </a:p>
        </p:txBody>
      </p:sp>
    </p:spTree>
  </p:cSld>
  <p:clrMapOvr>
    <a:masterClrMapping/>
  </p:clrMapOvr>
  <p:transition spd="slow">
    <p:wipe dir="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8"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0" fill="hold">
                            <p:stCondLst>
                              <p:cond delay="7000"/>
                            </p:stCondLst>
                            <p:childTnLst>
                              <p:par>
                                <p:cTn id="51" presetID="2" presetClass="entr" presetSubtype="8" fill="hold" grpId="0"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lstStyle/>
          <a:p>
            <a:pPr algn="ctr"/>
            <a:r>
              <a:rPr lang="en-US" dirty="0">
                <a:solidFill>
                  <a:srgbClr val="0000CC"/>
                </a:solidFill>
              </a:rPr>
              <a:t>Reference</a:t>
            </a:r>
          </a:p>
        </p:txBody>
      </p:sp>
      <p:sp>
        <p:nvSpPr>
          <p:cNvPr id="3" name="Content Placeholder 2"/>
          <p:cNvSpPr>
            <a:spLocks noGrp="1"/>
          </p:cNvSpPr>
          <p:nvPr>
            <p:ph idx="1"/>
          </p:nvPr>
        </p:nvSpPr>
        <p:spPr>
          <a:xfrm>
            <a:off x="1524000" y="1143000"/>
            <a:ext cx="9144000" cy="5181600"/>
          </a:xfrm>
        </p:spPr>
        <p:txBody>
          <a:bodyPr>
            <a:normAutofit/>
          </a:bodyPr>
          <a:lstStyle/>
          <a:p>
            <a:r>
              <a:rPr lang="en-US" dirty="0">
                <a:solidFill>
                  <a:srgbClr val="0000CC"/>
                </a:solidFill>
                <a:hlinkClick r:id="rId3"/>
              </a:rPr>
              <a:t>www.Sorcejuice.com/wp-content/uploads/2008/03/factory_.jpg</a:t>
            </a:r>
            <a:endParaRPr lang="en-US" dirty="0">
              <a:solidFill>
                <a:srgbClr val="0000CC"/>
              </a:solidFill>
            </a:endParaRPr>
          </a:p>
          <a:p>
            <a:r>
              <a:rPr lang="en-US" u="sng" dirty="0">
                <a:solidFill>
                  <a:srgbClr val="0000CC"/>
                </a:solidFill>
              </a:rPr>
              <a:t>Oldweb.cecm.sfu.ca/personal/</a:t>
            </a:r>
            <a:r>
              <a:rPr lang="en-US" u="sng" dirty="0" err="1">
                <a:solidFill>
                  <a:srgbClr val="0000CC"/>
                </a:solidFill>
              </a:rPr>
              <a:t>Jborwein</a:t>
            </a:r>
            <a:r>
              <a:rPr lang="en-US" u="sng" dirty="0">
                <a:solidFill>
                  <a:srgbClr val="0000CC"/>
                </a:solidFill>
              </a:rPr>
              <a:t>/Math419/eniac.gif</a:t>
            </a:r>
          </a:p>
          <a:p>
            <a:r>
              <a:rPr lang="en-US" u="sng" dirty="0">
                <a:solidFill>
                  <a:srgbClr val="0000CC"/>
                </a:solidFill>
                <a:hlinkClick r:id="rId4"/>
              </a:rPr>
              <a:t>www.renew.net/images/internet-explorer.png</a:t>
            </a:r>
            <a:endParaRPr lang="en-US" u="sng" dirty="0">
              <a:solidFill>
                <a:srgbClr val="0000CC"/>
              </a:solidFill>
            </a:endParaRPr>
          </a:p>
          <a:p>
            <a:r>
              <a:rPr lang="en-US" u="sng" dirty="0">
                <a:solidFill>
                  <a:srgbClr val="0000CC"/>
                </a:solidFill>
                <a:hlinkClick r:id="rId5"/>
              </a:rPr>
              <a:t>www.aeroxp.org</a:t>
            </a:r>
            <a:endParaRPr lang="en-US" u="sng" dirty="0">
              <a:solidFill>
                <a:srgbClr val="0000CC"/>
              </a:solidFill>
            </a:endParaRPr>
          </a:p>
          <a:p>
            <a:r>
              <a:rPr lang="en-US" u="sng" dirty="0">
                <a:solidFill>
                  <a:srgbClr val="0000CC"/>
                </a:solidFill>
                <a:hlinkClick r:id="rId6"/>
              </a:rPr>
              <a:t>www.rso.cornell.edu/hellnic/images/stories/computer.jpg</a:t>
            </a:r>
            <a:endParaRPr lang="en-US" u="sng" dirty="0">
              <a:solidFill>
                <a:srgbClr val="0000CC"/>
              </a:solidFill>
            </a:endParaRPr>
          </a:p>
          <a:p>
            <a:r>
              <a:rPr lang="en-US" u="sng" dirty="0">
                <a:solidFill>
                  <a:srgbClr val="0000CC"/>
                </a:solidFill>
                <a:hlinkClick r:id="rId7"/>
              </a:rPr>
              <a:t>www.ecommerce.lcs.net/computer.jpg</a:t>
            </a:r>
            <a:endParaRPr lang="en-US" u="sng" dirty="0">
              <a:solidFill>
                <a:srgbClr val="0000CC"/>
              </a:solidFill>
            </a:endParaRPr>
          </a:p>
          <a:p>
            <a:r>
              <a:rPr lang="en-US" u="sng" dirty="0">
                <a:solidFill>
                  <a:srgbClr val="0000CC"/>
                </a:solidFill>
                <a:hlinkClick r:id="rId8"/>
              </a:rPr>
              <a:t>www.techfuels.com/attachments/cpu-components/7979d1226568526-computer-mouse-computer-mouse.jpg</a:t>
            </a:r>
            <a:endParaRPr lang="en-US" u="sng" dirty="0">
              <a:solidFill>
                <a:srgbClr val="0000CC"/>
              </a:solidFill>
            </a:endParaRPr>
          </a:p>
          <a:p>
            <a:r>
              <a:rPr lang="en-US" u="sng" dirty="0">
                <a:solidFill>
                  <a:srgbClr val="0000CC"/>
                </a:solidFill>
                <a:hlinkClick r:id="rId9"/>
              </a:rPr>
              <a:t>www.fahad.com/pics/diamond_flower_mouse.jpg</a:t>
            </a:r>
            <a:endParaRPr lang="en-US" u="sng" dirty="0">
              <a:solidFill>
                <a:srgbClr val="0000CC"/>
              </a:solidFill>
            </a:endParaRPr>
          </a:p>
          <a:p>
            <a:r>
              <a:rPr lang="en-US" u="sng" dirty="0">
                <a:solidFill>
                  <a:srgbClr val="0000CC"/>
                </a:solidFill>
              </a:rPr>
              <a:t>www.istockphoto.com/file_thumbview_approve/5993928/2/istockphoto_5993928_internet-sign.jpg</a:t>
            </a:r>
          </a:p>
        </p:txBody>
      </p:sp>
    </p:spTree>
  </p:cSld>
  <p:clrMapOvr>
    <a:masterClrMapping/>
  </p:clrMapOvr>
  <p:transition spd="slow">
    <p:dissolv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3">
                                            <p:txEl>
                                              <p:pRg st="7" end="7"/>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Reference</a:t>
            </a:r>
          </a:p>
        </p:txBody>
      </p:sp>
      <p:sp>
        <p:nvSpPr>
          <p:cNvPr id="3" name="Content Placeholder 2"/>
          <p:cNvSpPr>
            <a:spLocks noGrp="1"/>
          </p:cNvSpPr>
          <p:nvPr>
            <p:ph idx="1"/>
          </p:nvPr>
        </p:nvSpPr>
        <p:spPr/>
        <p:txBody>
          <a:bodyPr/>
          <a:lstStyle/>
          <a:p>
            <a:r>
              <a:rPr lang="en-US" u="sng" dirty="0">
                <a:solidFill>
                  <a:srgbClr val="0000CC"/>
                </a:solidFill>
                <a:hlinkClick r:id="rId3"/>
              </a:rPr>
              <a:t>www.thumbs.shutterstock.com-edgesuit.net/display-pic-with-logo/62864/6286411564973944/stock-photo-internet-sign-d-rendered-could-be-used-on-internet-and-advertizing-1737792.jpg</a:t>
            </a:r>
            <a:endParaRPr lang="en-US" u="sng" dirty="0">
              <a:solidFill>
                <a:srgbClr val="0000CC"/>
              </a:solidFill>
            </a:endParaRPr>
          </a:p>
          <a:p>
            <a:r>
              <a:rPr lang="en-US" u="sng" dirty="0">
                <a:solidFill>
                  <a:srgbClr val="0000CC"/>
                </a:solidFill>
              </a:rPr>
              <a:t>www.cited.be/images/cd-ontwikkeling.jpg</a:t>
            </a:r>
          </a:p>
        </p:txBody>
      </p:sp>
    </p:spTree>
  </p:cSld>
  <p:clrMapOvr>
    <a:masterClrMapping/>
  </p:clrMapOvr>
  <p:transition spd="slow">
    <p:pull dir="ld"/>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43201" y="2286000"/>
            <a:ext cx="6987747"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History of </a:t>
            </a:r>
            <a:r>
              <a:rPr lang="en-US" sz="6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Computers</a:t>
            </a:r>
          </a:p>
        </p:txBody>
      </p:sp>
    </p:spTree>
  </p:cSld>
  <p:clrMapOvr>
    <a:masterClrMapping/>
  </p:clrMapOvr>
  <p:transition spd="slow" advClick="0" advTm="0">
    <p:wheel spokes="3"/>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http://www.getcliparts.com/wp-content/uploads/2008/02/orange_fruit_1600x1200.jpg"/>
          <p:cNvSpPr>
            <a:spLocks noChangeAspect="1" noChangeArrowheads="1"/>
          </p:cNvSpPr>
          <p:nvPr/>
        </p:nvSpPr>
        <p:spPr bwMode="auto">
          <a:xfrm>
            <a:off x="1587501" y="-136525"/>
            <a:ext cx="6886575" cy="516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2133601" y="1524000"/>
            <a:ext cx="776834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Who invented computers?</a:t>
            </a:r>
          </a:p>
        </p:txBody>
      </p:sp>
      <p:sp>
        <p:nvSpPr>
          <p:cNvPr id="13" name="Rectangle 12"/>
          <p:cNvSpPr/>
          <p:nvPr/>
        </p:nvSpPr>
        <p:spPr>
          <a:xfrm>
            <a:off x="2057400" y="2743200"/>
            <a:ext cx="7848600" cy="230832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 one person invented the computer. There were many  inventions over hundreds of years that led to the computers we know today. </a:t>
            </a:r>
          </a:p>
        </p:txBody>
      </p:sp>
    </p:spTree>
  </p:cSld>
  <p:clrMapOvr>
    <a:masterClrMapping/>
  </p:clrMapOvr>
  <p:transition spd="slow">
    <p:dissolve/>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vyvy.org/main/sites/vyvy.org/files/abacus_touched.png"/>
          <p:cNvPicPr>
            <a:picLocks noChangeAspect="1" noChangeArrowheads="1"/>
          </p:cNvPicPr>
          <p:nvPr/>
        </p:nvPicPr>
        <p:blipFill>
          <a:blip r:embed="rId3" cstate="print"/>
          <a:srcRect/>
          <a:stretch>
            <a:fillRect/>
          </a:stretch>
        </p:blipFill>
        <p:spPr bwMode="auto">
          <a:xfrm rot="1128952">
            <a:off x="3292174" y="3284784"/>
            <a:ext cx="5410200" cy="3828104"/>
          </a:xfrm>
          <a:prstGeom prst="rect">
            <a:avLst/>
          </a:prstGeom>
          <a:noFill/>
        </p:spPr>
      </p:pic>
      <p:sp>
        <p:nvSpPr>
          <p:cNvPr id="6" name="Rectangle 5"/>
          <p:cNvSpPr/>
          <p:nvPr/>
        </p:nvSpPr>
        <p:spPr>
          <a:xfrm>
            <a:off x="1828800" y="1676401"/>
            <a:ext cx="8382000"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 Antiqua" pitchFamily="18" charset="0"/>
              </a:rPr>
              <a:t>Thousands of years before electronic computers were  invented, people in China, the Middle East, and Greece used the abacus to add and  subtract large numbers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419601" y="304800"/>
            <a:ext cx="34756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Abacus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 fill="hold"/>
                                        <p:tgtEl>
                                          <p:spTgt spid="7"/>
                                        </p:tgtEl>
                                        <p:attrNameLst>
                                          <p:attrName>r</p:attrName>
                                        </p:attrNameLst>
                                      </p:cBhvr>
                                    </p:animRot>
                                  </p:childTnLst>
                                </p:cTn>
                              </p:par>
                              <p:par>
                                <p:cTn id="7" presetID="2" presetClass="entr" presetSubtype="8"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000" fill="hold"/>
                                        <p:tgtEl>
                                          <p:spTgt spid="6"/>
                                        </p:tgtEl>
                                        <p:attrNameLst>
                                          <p:attrName>ppt_x</p:attrName>
                                        </p:attrNameLst>
                                      </p:cBhvr>
                                      <p:tavLst>
                                        <p:tav tm="0">
                                          <p:val>
                                            <p:strVal val="0-#ppt_w/2"/>
                                          </p:val>
                                        </p:tav>
                                        <p:tav tm="100000">
                                          <p:val>
                                            <p:strVal val="#ppt_x"/>
                                          </p:val>
                                        </p:tav>
                                      </p:tavLst>
                                    </p:anim>
                                    <p:anim calcmode="lin" valueType="num">
                                      <p:cBhvr additive="base">
                                        <p:cTn id="10" dur="1000" fill="hold"/>
                                        <p:tgtEl>
                                          <p:spTgt spid="6"/>
                                        </p:tgtEl>
                                        <p:attrNameLst>
                                          <p:attrName>ppt_y</p:attrName>
                                        </p:attrNameLst>
                                      </p:cBhvr>
                                      <p:tavLst>
                                        <p:tav tm="0">
                                          <p:val>
                                            <p:strVal val="#ppt_y"/>
                                          </p:val>
                                        </p:tav>
                                        <p:tav tm="100000">
                                          <p:val>
                                            <p:strVal val="#ppt_y"/>
                                          </p:val>
                                        </p:tav>
                                      </p:tavLst>
                                    </p:anim>
                                  </p:childTnLst>
                                </p:cTn>
                              </p:par>
                              <p:par>
                                <p:cTn id="11" presetID="8" presetClass="emph" presetSubtype="0" fill="hold" nodeType="withEffect">
                                  <p:stCondLst>
                                    <p:cond delay="0"/>
                                  </p:stCondLst>
                                  <p:childTnLst>
                                    <p:animRot by="21600000">
                                      <p:cBhvr>
                                        <p:cTn id="12" dur="1000" fill="hold"/>
                                        <p:tgtEl>
                                          <p:spTgt spid="14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pPr algn="ctr"/>
            <a:r>
              <a:rPr lang="en-US" dirty="0">
                <a:solidFill>
                  <a:schemeClr val="tx2">
                    <a:lumMod val="40000"/>
                    <a:lumOff val="60000"/>
                  </a:schemeClr>
                </a:solidFill>
              </a:rPr>
              <a:t>Steam Calculator</a:t>
            </a:r>
          </a:p>
        </p:txBody>
      </p:sp>
      <p:sp>
        <p:nvSpPr>
          <p:cNvPr id="3" name="Content Placeholder 2"/>
          <p:cNvSpPr>
            <a:spLocks noGrp="1"/>
          </p:cNvSpPr>
          <p:nvPr>
            <p:ph idx="1"/>
          </p:nvPr>
        </p:nvSpPr>
        <p:spPr>
          <a:xfrm>
            <a:off x="1752600" y="1371601"/>
            <a:ext cx="8915400" cy="2286000"/>
          </a:xfrm>
        </p:spPr>
        <p:txBody>
          <a:bodyPr>
            <a:normAutofit/>
          </a:bodyPr>
          <a:lstStyle/>
          <a:p>
            <a:r>
              <a:rPr lang="en-US" dirty="0">
                <a:solidFill>
                  <a:schemeClr val="tx2">
                    <a:lumMod val="40000"/>
                    <a:lumOff val="60000"/>
                  </a:schemeClr>
                </a:solidFill>
              </a:rPr>
              <a:t>About one hundred eighty five years ago in England, Charles Babbage invented an automatic calculator powered by steam. Even though Babbage worked on his machines for many years, he was never able to build one that worked.    </a:t>
            </a:r>
          </a:p>
        </p:txBody>
      </p:sp>
      <p:pic>
        <p:nvPicPr>
          <p:cNvPr id="13314" name="Picture 2" descr="https://www.msu.edu/course/lbs/126/lectures/images/babbage.jpg"/>
          <p:cNvPicPr>
            <a:picLocks noChangeAspect="1" noChangeArrowheads="1"/>
          </p:cNvPicPr>
          <p:nvPr/>
        </p:nvPicPr>
        <p:blipFill>
          <a:blip r:embed="rId2" cstate="print"/>
          <a:srcRect/>
          <a:stretch>
            <a:fillRect/>
          </a:stretch>
        </p:blipFill>
        <p:spPr bwMode="auto">
          <a:xfrm>
            <a:off x="1676401" y="3581401"/>
            <a:ext cx="4144433" cy="3108325"/>
          </a:xfrm>
          <a:prstGeom prst="rect">
            <a:avLst/>
          </a:prstGeom>
          <a:noFill/>
        </p:spPr>
      </p:pic>
      <p:grpSp>
        <p:nvGrpSpPr>
          <p:cNvPr id="8" name="Group 7"/>
          <p:cNvGrpSpPr/>
          <p:nvPr/>
        </p:nvGrpSpPr>
        <p:grpSpPr>
          <a:xfrm>
            <a:off x="7391400" y="3200400"/>
            <a:ext cx="3067050" cy="3657600"/>
            <a:chOff x="5867400" y="3200400"/>
            <a:chExt cx="3067050" cy="3657600"/>
          </a:xfrm>
        </p:grpSpPr>
        <p:pic>
          <p:nvPicPr>
            <p:cNvPr id="13316" name="Picture 4" descr="http://www2.lv.psu.edu/ojj/courses/ist-240/reports/spring2001/fa-cb-bc-kf/images/babbage.jpg"/>
            <p:cNvPicPr>
              <a:picLocks noChangeAspect="1" noChangeArrowheads="1"/>
            </p:cNvPicPr>
            <p:nvPr/>
          </p:nvPicPr>
          <p:blipFill>
            <a:blip r:embed="rId3" cstate="print"/>
            <a:srcRect/>
            <a:stretch>
              <a:fillRect/>
            </a:stretch>
          </p:blipFill>
          <p:spPr bwMode="auto">
            <a:xfrm>
              <a:off x="5867400" y="3200400"/>
              <a:ext cx="3067050" cy="3276600"/>
            </a:xfrm>
            <a:prstGeom prst="rect">
              <a:avLst/>
            </a:prstGeom>
            <a:noFill/>
          </p:spPr>
        </p:pic>
        <p:sp>
          <p:nvSpPr>
            <p:cNvPr id="7" name="TextBox 6"/>
            <p:cNvSpPr txBox="1"/>
            <p:nvPr/>
          </p:nvSpPr>
          <p:spPr>
            <a:xfrm>
              <a:off x="6629400" y="6457890"/>
              <a:ext cx="1917000" cy="400110"/>
            </a:xfrm>
            <a:prstGeom prst="rect">
              <a:avLst/>
            </a:prstGeom>
            <a:noFill/>
          </p:spPr>
          <p:txBody>
            <a:bodyPr wrap="none" rtlCol="0">
              <a:spAutoFit/>
            </a:bodyPr>
            <a:lstStyle/>
            <a:p>
              <a:r>
                <a:rPr lang="en-US" sz="2000" dirty="0">
                  <a:solidFill>
                    <a:schemeClr val="accent4">
                      <a:lumMod val="40000"/>
                      <a:lumOff val="60000"/>
                    </a:schemeClr>
                  </a:solidFill>
                </a:rPr>
                <a:t>Charles Babbage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8" presetClass="emph" presetSubtype="0" fill="hold" nodeType="withEffect">
                                  <p:stCondLst>
                                    <p:cond delay="0"/>
                                  </p:stCondLst>
                                  <p:childTnLst>
                                    <p:animRot by="21600000">
                                      <p:cBhvr>
                                        <p:cTn id="9" dur="1000" fill="hold"/>
                                        <p:tgtEl>
                                          <p:spTgt spid="3">
                                            <p:txEl>
                                              <p:pRg st="0" end="0"/>
                                            </p:txEl>
                                          </p:spTgt>
                                        </p:tgtEl>
                                        <p:attrNameLst>
                                          <p:attrName>r</p:attrName>
                                        </p:attrNameLst>
                                      </p:cBhvr>
                                    </p:animRot>
                                  </p:childTnLst>
                                </p:cTn>
                              </p:par>
                              <p:par>
                                <p:cTn id="10" presetID="8" presetClass="emph" presetSubtype="0" fill="hold" nodeType="withEffect">
                                  <p:stCondLst>
                                    <p:cond delay="0"/>
                                  </p:stCondLst>
                                  <p:childTnLst>
                                    <p:animRot by="21600000">
                                      <p:cBhvr>
                                        <p:cTn id="11" dur="1000" fill="hold"/>
                                        <p:tgtEl>
                                          <p:spTgt spid="13314"/>
                                        </p:tgtEl>
                                        <p:attrNameLst>
                                          <p:attrName>r</p:attrName>
                                        </p:attrNameLst>
                                      </p:cBhvr>
                                    </p:animRot>
                                  </p:childTnLst>
                                </p:cTn>
                              </p:par>
                              <p:par>
                                <p:cTn id="12" presetID="8" presetClass="emph" presetSubtype="0" fill="hold" nodeType="withEffect">
                                  <p:stCondLst>
                                    <p:cond delay="0"/>
                                  </p:stCondLst>
                                  <p:childTnLst>
                                    <p:animRot by="21600000">
                                      <p:cBhvr>
                                        <p:cTn id="13"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1143000"/>
          </a:xfrm>
        </p:spPr>
        <p:txBody>
          <a:bodyPr/>
          <a:lstStyle/>
          <a:p>
            <a:pPr algn="ctr"/>
            <a:r>
              <a:rPr lang="en-US" dirty="0">
                <a:solidFill>
                  <a:schemeClr val="tx2">
                    <a:lumMod val="40000"/>
                    <a:lumOff val="60000"/>
                  </a:schemeClr>
                </a:solidFill>
              </a:rPr>
              <a:t>Typewriter</a:t>
            </a:r>
          </a:p>
        </p:txBody>
      </p:sp>
      <p:sp>
        <p:nvSpPr>
          <p:cNvPr id="3" name="Content Placeholder 2"/>
          <p:cNvSpPr>
            <a:spLocks noGrp="1"/>
          </p:cNvSpPr>
          <p:nvPr>
            <p:ph idx="1"/>
          </p:nvPr>
        </p:nvSpPr>
        <p:spPr>
          <a:xfrm>
            <a:off x="2057400" y="1676401"/>
            <a:ext cx="8229600" cy="4525963"/>
          </a:xfrm>
        </p:spPr>
        <p:txBody>
          <a:bodyPr/>
          <a:lstStyle/>
          <a:p>
            <a:r>
              <a:rPr lang="en-US" dirty="0">
                <a:solidFill>
                  <a:schemeClr val="tx2">
                    <a:lumMod val="40000"/>
                    <a:lumOff val="60000"/>
                  </a:schemeClr>
                </a:solidFill>
              </a:rPr>
              <a:t>About one hundred thirty five years ago C.L Sholes invented a typewriter upon witch today’s computer keyboards are modeled.  </a:t>
            </a:r>
          </a:p>
        </p:txBody>
      </p:sp>
      <p:pic>
        <p:nvPicPr>
          <p:cNvPr id="12290" name="Picture 2" descr="http://www.avicollimecca.com/images/typewriter.jpg"/>
          <p:cNvPicPr>
            <a:picLocks noChangeAspect="1" noChangeArrowheads="1"/>
          </p:cNvPicPr>
          <p:nvPr/>
        </p:nvPicPr>
        <p:blipFill>
          <a:blip r:embed="rId3" cstate="print"/>
          <a:srcRect/>
          <a:stretch>
            <a:fillRect/>
          </a:stretch>
        </p:blipFill>
        <p:spPr bwMode="auto">
          <a:xfrm>
            <a:off x="1905000" y="3200401"/>
            <a:ext cx="3352800" cy="3341587"/>
          </a:xfrm>
          <a:prstGeom prst="rect">
            <a:avLst/>
          </a:prstGeom>
          <a:noFill/>
        </p:spPr>
      </p:pic>
      <p:grpSp>
        <p:nvGrpSpPr>
          <p:cNvPr id="8" name="Group 7"/>
          <p:cNvGrpSpPr/>
          <p:nvPr/>
        </p:nvGrpSpPr>
        <p:grpSpPr>
          <a:xfrm>
            <a:off x="6477000" y="2895600"/>
            <a:ext cx="2819400" cy="3962400"/>
            <a:chOff x="4724400" y="2895600"/>
            <a:chExt cx="2819400" cy="3962400"/>
          </a:xfrm>
        </p:grpSpPr>
        <p:pic>
          <p:nvPicPr>
            <p:cNvPr id="12292" name="Picture 4" descr="Image of C. Sholes"/>
            <p:cNvPicPr>
              <a:picLocks noChangeAspect="1" noChangeArrowheads="1"/>
            </p:cNvPicPr>
            <p:nvPr/>
          </p:nvPicPr>
          <p:blipFill>
            <a:blip r:embed="rId4" cstate="print"/>
            <a:srcRect/>
            <a:stretch>
              <a:fillRect/>
            </a:stretch>
          </p:blipFill>
          <p:spPr bwMode="auto">
            <a:xfrm>
              <a:off x="4724400" y="2895600"/>
              <a:ext cx="2819400" cy="3359024"/>
            </a:xfrm>
            <a:prstGeom prst="rect">
              <a:avLst/>
            </a:prstGeom>
            <a:noFill/>
          </p:spPr>
        </p:pic>
        <p:sp>
          <p:nvSpPr>
            <p:cNvPr id="6" name="TextBox 5"/>
            <p:cNvSpPr txBox="1"/>
            <p:nvPr/>
          </p:nvSpPr>
          <p:spPr>
            <a:xfrm>
              <a:off x="5410200" y="6396335"/>
              <a:ext cx="1433406" cy="461665"/>
            </a:xfrm>
            <a:prstGeom prst="rect">
              <a:avLst/>
            </a:prstGeom>
            <a:noFill/>
          </p:spPr>
          <p:txBody>
            <a:bodyPr wrap="none" rtlCol="0">
              <a:spAutoFit/>
            </a:bodyPr>
            <a:lstStyle/>
            <a:p>
              <a:r>
                <a:rPr lang="en-US" sz="2400" dirty="0">
                  <a:solidFill>
                    <a:schemeClr val="accent4">
                      <a:lumMod val="40000"/>
                      <a:lumOff val="60000"/>
                    </a:schemeClr>
                  </a:solidFill>
                </a:rPr>
                <a:t>C.L Sholes</a:t>
              </a:r>
            </a:p>
          </p:txBody>
        </p:sp>
      </p:grpSp>
    </p:spTree>
  </p:cSld>
  <p:clrMapOvr>
    <a:masterClrMapping/>
  </p:clrMapOvr>
  <p:transition spd="med">
    <p:wedg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 calcmode="lin" valueType="num">
                                      <p:cBhvr additive="base">
                                        <p:cTn id="15" dur="1000" fill="hold"/>
                                        <p:tgtEl>
                                          <p:spTgt spid="12290"/>
                                        </p:tgtEl>
                                        <p:attrNameLst>
                                          <p:attrName>ppt_x</p:attrName>
                                        </p:attrNameLst>
                                      </p:cBhvr>
                                      <p:tavLst>
                                        <p:tav tm="0">
                                          <p:val>
                                            <p:strVal val="0-#ppt_w/2"/>
                                          </p:val>
                                        </p:tav>
                                        <p:tav tm="100000">
                                          <p:val>
                                            <p:strVal val="#ppt_x"/>
                                          </p:val>
                                        </p:tav>
                                      </p:tavLst>
                                    </p:anim>
                                    <p:anim calcmode="lin" valueType="num">
                                      <p:cBhvr additive="base">
                                        <p:cTn id="16" dur="1000" fill="hold"/>
                                        <p:tgtEl>
                                          <p:spTgt spid="12290"/>
                                        </p:tgtEl>
                                        <p:attrNameLst>
                                          <p:attrName>ppt_y</p:attrName>
                                        </p:attrNameLst>
                                      </p:cBhvr>
                                      <p:tavLst>
                                        <p:tav tm="0">
                                          <p:val>
                                            <p:strVal val="#ppt_y"/>
                                          </p:val>
                                        </p:tav>
                                        <p:tav tm="100000">
                                          <p:val>
                                            <p:strVal val="#ppt_y"/>
                                          </p:val>
                                        </p:tav>
                                      </p:tavLst>
                                    </p:anim>
                                  </p:childTnLst>
                                </p:cTn>
                              </p:par>
                              <p:par>
                                <p:cTn id="17" presetID="32" presetClass="emph" presetSubtype="0" fill="hold" grpId="0" nodeType="withEffect">
                                  <p:stCondLst>
                                    <p:cond delay="0"/>
                                  </p:stCondLst>
                                  <p:childTnLst>
                                    <p:animClr clrSpc="rgb" dir="cw">
                                      <p:cBhvr override="childStyle">
                                        <p:cTn id="18" dur="100" fill="hold"/>
                                        <p:tgtEl>
                                          <p:spTgt spid="3">
                                            <p:txEl>
                                              <p:pRg st="0" end="0"/>
                                            </p:txEl>
                                          </p:spTgt>
                                        </p:tgtEl>
                                        <p:attrNameLst>
                                          <p:attrName>style.color</p:attrName>
                                        </p:attrNameLst>
                                      </p:cBhvr>
                                      <p:to>
                                        <a:schemeClr val="accent2"/>
                                      </p:to>
                                    </p:animClr>
                                    <p:animClr clrSpc="rgb" dir="cw">
                                      <p:cBhvr>
                                        <p:cTn id="19" dur="100" fill="hold"/>
                                        <p:tgtEl>
                                          <p:spTgt spid="3">
                                            <p:txEl>
                                              <p:pRg st="0" end="0"/>
                                            </p:txEl>
                                          </p:spTgt>
                                        </p:tgtEl>
                                        <p:attrNameLst>
                                          <p:attrName>fillcolor</p:attrName>
                                        </p:attrNameLst>
                                      </p:cBhvr>
                                      <p:to>
                                        <a:schemeClr val="accent2"/>
                                      </p:to>
                                    </p:animClr>
                                    <p:set>
                                      <p:cBhvr>
                                        <p:cTn id="20" dur="100" fill="hold"/>
                                        <p:tgtEl>
                                          <p:spTgt spid="3">
                                            <p:txEl>
                                              <p:pRg st="0" end="0"/>
                                            </p:txEl>
                                          </p:spTgt>
                                        </p:tgtEl>
                                        <p:attrNameLst>
                                          <p:attrName>fill.type</p:attrName>
                                        </p:attrNameLst>
                                      </p:cBhvr>
                                      <p:to>
                                        <p:strVal val="solid"/>
                                      </p:to>
                                    </p:set>
                                    <p:set>
                                      <p:cBhvr>
                                        <p:cTn id="21" dur="100" fill="hold"/>
                                        <p:tgtEl>
                                          <p:spTgt spid="3">
                                            <p:txEl>
                                              <p:pRg st="0" end="0"/>
                                            </p:txEl>
                                          </p:spTgt>
                                        </p:tgtEl>
                                        <p:attrNameLst>
                                          <p:attrName>fill.on</p:attrName>
                                        </p:attrNameLst>
                                      </p:cBhvr>
                                      <p:to>
                                        <p:strVal val="true"/>
                                      </p:to>
                                    </p:set>
                                    <p:animRot by="120000">
                                      <p:cBhvr>
                                        <p:cTn id="22" dur="100" fill="hold">
                                          <p:stCondLst>
                                            <p:cond delay="0"/>
                                          </p:stCondLst>
                                        </p:cTn>
                                        <p:tgtEl>
                                          <p:spTgt spid="3">
                                            <p:txEl>
                                              <p:pRg st="0" end="0"/>
                                            </p:txEl>
                                          </p:spTgt>
                                        </p:tgtEl>
                                        <p:attrNameLst>
                                          <p:attrName>r</p:attrName>
                                        </p:attrNameLst>
                                      </p:cBhvr>
                                    </p:animRot>
                                    <p:animRot by="-240000">
                                      <p:cBhvr>
                                        <p:cTn id="23" dur="200" fill="hold">
                                          <p:stCondLst>
                                            <p:cond delay="200"/>
                                          </p:stCondLst>
                                        </p:cTn>
                                        <p:tgtEl>
                                          <p:spTgt spid="3">
                                            <p:txEl>
                                              <p:pRg st="0" end="0"/>
                                            </p:txEl>
                                          </p:spTgt>
                                        </p:tgtEl>
                                        <p:attrNameLst>
                                          <p:attrName>r</p:attrName>
                                        </p:attrNameLst>
                                      </p:cBhvr>
                                    </p:animRot>
                                    <p:animRot by="240000">
                                      <p:cBhvr>
                                        <p:cTn id="24" dur="200" fill="hold">
                                          <p:stCondLst>
                                            <p:cond delay="400"/>
                                          </p:stCondLst>
                                        </p:cTn>
                                        <p:tgtEl>
                                          <p:spTgt spid="3">
                                            <p:txEl>
                                              <p:pRg st="0" end="0"/>
                                            </p:txEl>
                                          </p:spTgt>
                                        </p:tgtEl>
                                        <p:attrNameLst>
                                          <p:attrName>r</p:attrName>
                                        </p:attrNameLst>
                                      </p:cBhvr>
                                    </p:animRot>
                                    <p:animRot by="-240000">
                                      <p:cBhvr>
                                        <p:cTn id="25" dur="200" fill="hold">
                                          <p:stCondLst>
                                            <p:cond delay="600"/>
                                          </p:stCondLst>
                                        </p:cTn>
                                        <p:tgtEl>
                                          <p:spTgt spid="3">
                                            <p:txEl>
                                              <p:pRg st="0" end="0"/>
                                            </p:txEl>
                                          </p:spTgt>
                                        </p:tgtEl>
                                        <p:attrNameLst>
                                          <p:attrName>r</p:attrName>
                                        </p:attrNameLst>
                                      </p:cBhvr>
                                    </p:animRot>
                                    <p:animRot by="120000">
                                      <p:cBhvr>
                                        <p:cTn id="26"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8229600" cy="1143000"/>
          </a:xfrm>
        </p:spPr>
        <p:txBody>
          <a:bodyPr/>
          <a:lstStyle/>
          <a:p>
            <a:r>
              <a:rPr lang="en-US" dirty="0">
                <a:solidFill>
                  <a:schemeClr val="tx2">
                    <a:lumMod val="60000"/>
                    <a:lumOff val="40000"/>
                  </a:schemeClr>
                </a:solidFill>
              </a:rPr>
              <a:t>Punch Cards  </a:t>
            </a:r>
          </a:p>
        </p:txBody>
      </p:sp>
      <p:sp>
        <p:nvSpPr>
          <p:cNvPr id="3" name="Content Placeholder 2"/>
          <p:cNvSpPr>
            <a:spLocks noGrp="1"/>
          </p:cNvSpPr>
          <p:nvPr>
            <p:ph idx="1"/>
          </p:nvPr>
        </p:nvSpPr>
        <p:spPr>
          <a:xfrm>
            <a:off x="1905000" y="1371601"/>
            <a:ext cx="8534400" cy="4525963"/>
          </a:xfrm>
        </p:spPr>
        <p:txBody>
          <a:bodyPr/>
          <a:lstStyle/>
          <a:p>
            <a:r>
              <a:rPr lang="en-US" dirty="0">
                <a:solidFill>
                  <a:schemeClr val="tx2">
                    <a:lumMod val="60000"/>
                    <a:lumOff val="40000"/>
                  </a:schemeClr>
                </a:solidFill>
              </a:rPr>
              <a:t>About one hundred fifteen  years ago an American named Herman Hollerith invented a calculator that stored data on punch cards. For more than fifty years, computer data continued to be stored in this way.  </a:t>
            </a:r>
          </a:p>
        </p:txBody>
      </p:sp>
      <p:pic>
        <p:nvPicPr>
          <p:cNvPr id="11268" name="Picture 4" descr="http://images.google.ca/url?source=imgres&amp;ct=tbn&amp;q=http://farm4.static.flickr.com/3109/2866184570_a844a3404a_o.gif&amp;usg=AFQjCNEOyETEcxkWhE27e00X2vMAGe54ew"/>
          <p:cNvPicPr>
            <a:picLocks noChangeAspect="1" noChangeArrowheads="1"/>
          </p:cNvPicPr>
          <p:nvPr/>
        </p:nvPicPr>
        <p:blipFill>
          <a:blip r:embed="rId3" cstate="print"/>
          <a:srcRect/>
          <a:stretch>
            <a:fillRect/>
          </a:stretch>
        </p:blipFill>
        <p:spPr bwMode="auto">
          <a:xfrm>
            <a:off x="1905000" y="4419601"/>
            <a:ext cx="4267200" cy="1954275"/>
          </a:xfrm>
          <a:prstGeom prst="rect">
            <a:avLst/>
          </a:prstGeom>
          <a:noFill/>
        </p:spPr>
      </p:pic>
      <p:grpSp>
        <p:nvGrpSpPr>
          <p:cNvPr id="8" name="Group 7"/>
          <p:cNvGrpSpPr/>
          <p:nvPr/>
        </p:nvGrpSpPr>
        <p:grpSpPr>
          <a:xfrm>
            <a:off x="7391400" y="3886200"/>
            <a:ext cx="2712602" cy="2971800"/>
            <a:chOff x="5867400" y="3886200"/>
            <a:chExt cx="2712602" cy="2971800"/>
          </a:xfrm>
        </p:grpSpPr>
        <p:pic>
          <p:nvPicPr>
            <p:cNvPr id="11266" name="Picture 2" descr="http://info.biz.hr/Typo3/typo3_01/dummy-3.8.0/uploads/pics/kar_100.jpg"/>
            <p:cNvPicPr>
              <a:picLocks noChangeAspect="1" noChangeArrowheads="1"/>
            </p:cNvPicPr>
            <p:nvPr/>
          </p:nvPicPr>
          <p:blipFill>
            <a:blip r:embed="rId4" cstate="print"/>
            <a:srcRect/>
            <a:stretch>
              <a:fillRect/>
            </a:stretch>
          </p:blipFill>
          <p:spPr bwMode="auto">
            <a:xfrm>
              <a:off x="6019800" y="3886200"/>
              <a:ext cx="2286000" cy="2286000"/>
            </a:xfrm>
            <a:prstGeom prst="rect">
              <a:avLst/>
            </a:prstGeom>
            <a:noFill/>
          </p:spPr>
        </p:pic>
        <p:sp>
          <p:nvSpPr>
            <p:cNvPr id="6" name="TextBox 5"/>
            <p:cNvSpPr txBox="1"/>
            <p:nvPr/>
          </p:nvSpPr>
          <p:spPr>
            <a:xfrm>
              <a:off x="5867400" y="6334780"/>
              <a:ext cx="2712602" cy="523220"/>
            </a:xfrm>
            <a:prstGeom prst="rect">
              <a:avLst/>
            </a:prstGeom>
            <a:noFill/>
          </p:spPr>
          <p:txBody>
            <a:bodyPr wrap="none" rtlCol="0">
              <a:spAutoFit/>
            </a:bodyPr>
            <a:lstStyle/>
            <a:p>
              <a:r>
                <a:rPr lang="en-US" sz="2800" dirty="0">
                  <a:solidFill>
                    <a:schemeClr val="accent4">
                      <a:lumMod val="40000"/>
                      <a:lumOff val="60000"/>
                    </a:schemeClr>
                  </a:solidFill>
                </a:rPr>
                <a:t>Herman Hollerith</a:t>
              </a:r>
            </a:p>
          </p:txBody>
        </p:sp>
      </p:grpSp>
    </p:spTree>
  </p:cSld>
  <p:clrMapOvr>
    <a:masterClrMapping/>
  </p:clrMapOvr>
  <p:transition spd="med">
    <p:wheel/>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1000" fill="hold"/>
                                        <p:tgtEl>
                                          <p:spTgt spid="11268"/>
                                        </p:tgtEl>
                                        <p:attrNameLst>
                                          <p:attrName>ppt_x</p:attrName>
                                        </p:attrNameLst>
                                      </p:cBhvr>
                                      <p:tavLst>
                                        <p:tav tm="0">
                                          <p:val>
                                            <p:strVal val="1+#ppt_w/2"/>
                                          </p:val>
                                        </p:tav>
                                        <p:tav tm="100000">
                                          <p:val>
                                            <p:strVal val="#ppt_x"/>
                                          </p:val>
                                        </p:tav>
                                      </p:tavLst>
                                    </p:anim>
                                    <p:anim calcmode="lin" valueType="num">
                                      <p:cBhvr additive="base">
                                        <p:cTn id="20" dur="10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lstStyle/>
          <a:p>
            <a:r>
              <a:rPr lang="en-US" b="1" dirty="0">
                <a:solidFill>
                  <a:schemeClr val="accent3">
                    <a:lumMod val="60000"/>
                    <a:lumOff val="40000"/>
                  </a:schemeClr>
                </a:solidFill>
              </a:rPr>
              <a:t>E.N.I.A.C</a:t>
            </a:r>
          </a:p>
        </p:txBody>
      </p:sp>
      <p:sp>
        <p:nvSpPr>
          <p:cNvPr id="3" name="Content Placeholder 2"/>
          <p:cNvSpPr>
            <a:spLocks noGrp="1"/>
          </p:cNvSpPr>
          <p:nvPr>
            <p:ph idx="1"/>
          </p:nvPr>
        </p:nvSpPr>
        <p:spPr>
          <a:xfrm>
            <a:off x="1905000" y="1066801"/>
            <a:ext cx="8534400" cy="2362199"/>
          </a:xfrm>
        </p:spPr>
        <p:txBody>
          <a:bodyPr>
            <a:normAutofit/>
          </a:bodyPr>
          <a:lstStyle/>
          <a:p>
            <a:r>
              <a:rPr lang="en-US" b="1" dirty="0">
                <a:solidFill>
                  <a:schemeClr val="accent3">
                    <a:lumMod val="60000"/>
                    <a:lumOff val="40000"/>
                  </a:schemeClr>
                </a:solidFill>
              </a:rPr>
              <a:t>A computer called ENIAC (Electronic, Numerical, Integrator and Calculator) was built in the United States to help design weapons. The computer was more than eighty feet long and weighed thirty tons. It could calculate as much in two hours  as one hundred scientists could do in a year. </a:t>
            </a:r>
          </a:p>
        </p:txBody>
      </p:sp>
      <p:pic>
        <p:nvPicPr>
          <p:cNvPr id="10242" name="Picture 2" descr="http://images.google.ca/url?source=imgres&amp;ct=tbn&amp;q=http://oldweb.cecm.sfu.ca/personal/jborwein/Math419/eniac.gif&amp;usg=AFQjCNFeEwsVM4HMhCmQvcqnLKDw8o_U3w"/>
          <p:cNvPicPr>
            <a:picLocks noChangeAspect="1" noChangeArrowheads="1"/>
          </p:cNvPicPr>
          <p:nvPr/>
        </p:nvPicPr>
        <p:blipFill>
          <a:blip r:embed="rId3" cstate="print"/>
          <a:srcRect/>
          <a:stretch>
            <a:fillRect/>
          </a:stretch>
        </p:blipFill>
        <p:spPr bwMode="auto">
          <a:xfrm>
            <a:off x="2971800" y="3657600"/>
            <a:ext cx="6096000" cy="3067050"/>
          </a:xfrm>
          <a:prstGeom prst="rect">
            <a:avLst/>
          </a:prstGeom>
          <a:noFill/>
        </p:spPr>
      </p:pic>
    </p:spTree>
  </p:cSld>
  <p:clrMapOvr>
    <a:masterClrMapping/>
  </p:clrMapOvr>
  <p:transition spd="slow">
    <p:newsflash/>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1000" tmFilter="0, 0; .2, .5; .8, .5; 1, 0"/>
                                        <p:tgtEl>
                                          <p:spTgt spid="10242"/>
                                        </p:tgtEl>
                                      </p:cBhvr>
                                    </p:animEffect>
                                    <p:animScale>
                                      <p:cBhvr>
                                        <p:cTn id="15" dur="50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images.google.ca/url?source=imgres&amp;ct=tbn&amp;q=http://www.schoolfoundations.org/documents/filelibrary/images/Money_2_070105143819.gif&amp;usg=AFQjCNHtkBxAYA_oBb10pEhW94sL8erjp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34200" y="3189284"/>
            <a:ext cx="2514600" cy="3668717"/>
          </a:xfrm>
          <a:prstGeom prst="rect">
            <a:avLst/>
          </a:prstGeom>
          <a:noFill/>
        </p:spPr>
      </p:pic>
      <p:sp>
        <p:nvSpPr>
          <p:cNvPr id="2" name="Title 1"/>
          <p:cNvSpPr>
            <a:spLocks noGrp="1"/>
          </p:cNvSpPr>
          <p:nvPr>
            <p:ph type="title"/>
          </p:nvPr>
        </p:nvSpPr>
        <p:spPr>
          <a:xfrm>
            <a:off x="2057400" y="152400"/>
            <a:ext cx="8229600" cy="1143000"/>
          </a:xfrm>
        </p:spPr>
        <p:txBody>
          <a:bodyPr/>
          <a:lstStyle/>
          <a:p>
            <a:pPr algn="ctr"/>
            <a:r>
              <a:rPr lang="en-US" dirty="0">
                <a:solidFill>
                  <a:schemeClr val="accent4">
                    <a:lumMod val="60000"/>
                    <a:lumOff val="40000"/>
                  </a:schemeClr>
                </a:solidFill>
              </a:rPr>
              <a:t>Computers in Factories</a:t>
            </a:r>
          </a:p>
        </p:txBody>
      </p:sp>
      <p:sp>
        <p:nvSpPr>
          <p:cNvPr id="3" name="Content Placeholder 2"/>
          <p:cNvSpPr>
            <a:spLocks noGrp="1"/>
          </p:cNvSpPr>
          <p:nvPr>
            <p:ph idx="1"/>
          </p:nvPr>
        </p:nvSpPr>
        <p:spPr>
          <a:xfrm>
            <a:off x="1981200" y="1295402"/>
            <a:ext cx="8229600" cy="2514599"/>
          </a:xfrm>
        </p:spPr>
        <p:txBody>
          <a:bodyPr>
            <a:normAutofit/>
          </a:bodyPr>
          <a:lstStyle/>
          <a:p>
            <a:r>
              <a:rPr lang="en-US" dirty="0">
                <a:solidFill>
                  <a:schemeClr val="accent4">
                    <a:lumMod val="60000"/>
                    <a:lumOff val="40000"/>
                  </a:schemeClr>
                </a:solidFill>
              </a:rPr>
              <a:t>About forty five years ago factories and other very large businesses began to use computers to figure out payroll, sales, and expenses. Computers also preformed specific tasks such as booking  airline  reservations and seat assignments. Such computers were very big and very expensive, with many costing more than one million dollars.  </a:t>
            </a:r>
          </a:p>
        </p:txBody>
      </p:sp>
      <p:pic>
        <p:nvPicPr>
          <p:cNvPr id="9218" name="Picture 2" descr="http://images.google.ca/url?source=imgres&amp;ct=tbn&amp;q=http://www.sourcejuice.com/wp-content/uploads/2008/03/factory_1.jpg&amp;usg=AFQjCNEFGFtwyJFpRNKDw9uzxhhrF4ar1g"/>
          <p:cNvPicPr>
            <a:picLocks noChangeAspect="1" noChangeArrowheads="1"/>
          </p:cNvPicPr>
          <p:nvPr/>
        </p:nvPicPr>
        <p:blipFill>
          <a:blip r:embed="rId4" cstate="print"/>
          <a:srcRect/>
          <a:stretch>
            <a:fillRect/>
          </a:stretch>
        </p:blipFill>
        <p:spPr bwMode="auto">
          <a:xfrm>
            <a:off x="1524000" y="3724276"/>
            <a:ext cx="3810000" cy="3133725"/>
          </a:xfrm>
          <a:prstGeom prst="rect">
            <a:avLst/>
          </a:prstGeom>
          <a:noFill/>
        </p:spPr>
      </p:pic>
    </p:spTree>
  </p:cSld>
  <p:clrMapOvr>
    <a:masterClrMapping/>
  </p:clrMapOvr>
  <p:transition spd="slow">
    <p:strips dir="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32" presetClass="emph" presetSubtype="0" fill="hold" nodeType="withEffect">
                                  <p:stCondLst>
                                    <p:cond delay="0"/>
                                  </p:stCondLst>
                                  <p:childTnLst>
                                    <p:animClr clrSpc="rgb" dir="cw">
                                      <p:cBhvr override="childStyle">
                                        <p:cTn id="14" dur="200" fill="hold"/>
                                        <p:tgtEl>
                                          <p:spTgt spid="9220"/>
                                        </p:tgtEl>
                                        <p:attrNameLst>
                                          <p:attrName>style.color</p:attrName>
                                        </p:attrNameLst>
                                      </p:cBhvr>
                                      <p:to>
                                        <a:schemeClr val="bg1"/>
                                      </p:to>
                                    </p:animClr>
                                    <p:animClr clrSpc="rgb" dir="cw">
                                      <p:cBhvr>
                                        <p:cTn id="15" dur="200" fill="hold"/>
                                        <p:tgtEl>
                                          <p:spTgt spid="9220"/>
                                        </p:tgtEl>
                                        <p:attrNameLst>
                                          <p:attrName>fillcolor</p:attrName>
                                        </p:attrNameLst>
                                      </p:cBhvr>
                                      <p:to>
                                        <a:schemeClr val="bg1"/>
                                      </p:to>
                                    </p:animClr>
                                    <p:set>
                                      <p:cBhvr>
                                        <p:cTn id="16" dur="200" fill="hold"/>
                                        <p:tgtEl>
                                          <p:spTgt spid="9220"/>
                                        </p:tgtEl>
                                        <p:attrNameLst>
                                          <p:attrName>fill.type</p:attrName>
                                        </p:attrNameLst>
                                      </p:cBhvr>
                                      <p:to>
                                        <p:strVal val="solid"/>
                                      </p:to>
                                    </p:set>
                                    <p:set>
                                      <p:cBhvr>
                                        <p:cTn id="17" dur="200" fill="hold"/>
                                        <p:tgtEl>
                                          <p:spTgt spid="9220"/>
                                        </p:tgtEl>
                                        <p:attrNameLst>
                                          <p:attrName>fill.on</p:attrName>
                                        </p:attrNameLst>
                                      </p:cBhvr>
                                      <p:to>
                                        <p:strVal val="true"/>
                                      </p:to>
                                    </p:set>
                                    <p:animRot by="120000">
                                      <p:cBhvr>
                                        <p:cTn id="18" dur="200" fill="hold">
                                          <p:stCondLst>
                                            <p:cond delay="0"/>
                                          </p:stCondLst>
                                        </p:cTn>
                                        <p:tgtEl>
                                          <p:spTgt spid="9220"/>
                                        </p:tgtEl>
                                        <p:attrNameLst>
                                          <p:attrName>r</p:attrName>
                                        </p:attrNameLst>
                                      </p:cBhvr>
                                    </p:animRot>
                                    <p:animRot by="-240000">
                                      <p:cBhvr>
                                        <p:cTn id="19" dur="400" fill="hold">
                                          <p:stCondLst>
                                            <p:cond delay="400"/>
                                          </p:stCondLst>
                                        </p:cTn>
                                        <p:tgtEl>
                                          <p:spTgt spid="9220"/>
                                        </p:tgtEl>
                                        <p:attrNameLst>
                                          <p:attrName>r</p:attrName>
                                        </p:attrNameLst>
                                      </p:cBhvr>
                                    </p:animRot>
                                    <p:animRot by="240000">
                                      <p:cBhvr>
                                        <p:cTn id="20" dur="400" fill="hold">
                                          <p:stCondLst>
                                            <p:cond delay="800"/>
                                          </p:stCondLst>
                                        </p:cTn>
                                        <p:tgtEl>
                                          <p:spTgt spid="9220"/>
                                        </p:tgtEl>
                                        <p:attrNameLst>
                                          <p:attrName>r</p:attrName>
                                        </p:attrNameLst>
                                      </p:cBhvr>
                                    </p:animRot>
                                    <p:animRot by="-240000">
                                      <p:cBhvr>
                                        <p:cTn id="21" dur="400" fill="hold">
                                          <p:stCondLst>
                                            <p:cond delay="1200"/>
                                          </p:stCondLst>
                                        </p:cTn>
                                        <p:tgtEl>
                                          <p:spTgt spid="9220"/>
                                        </p:tgtEl>
                                        <p:attrNameLst>
                                          <p:attrName>r</p:attrName>
                                        </p:attrNameLst>
                                      </p:cBhvr>
                                    </p:animRot>
                                    <p:animRot by="120000">
                                      <p:cBhvr>
                                        <p:cTn id="22" dur="400" fill="hold">
                                          <p:stCondLst>
                                            <p:cond delay="1600"/>
                                          </p:stCondLst>
                                        </p:cTn>
                                        <p:tgtEl>
                                          <p:spTgt spid="9220"/>
                                        </p:tgtEl>
                                        <p:attrNameLst>
                                          <p:attrName>r</p:attrName>
                                        </p:attrNameLst>
                                      </p:cBhvr>
                                    </p:animRot>
                                  </p:childTnLst>
                                </p:cTn>
                              </p:par>
                              <p:par>
                                <p:cTn id="23" presetID="32" presetClass="emph" presetSubtype="0" fill="hold" nodeType="withEffect">
                                  <p:stCondLst>
                                    <p:cond delay="0"/>
                                  </p:stCondLst>
                                  <p:childTnLst>
                                    <p:animClr clrSpc="rgb" dir="cw">
                                      <p:cBhvr override="childStyle">
                                        <p:cTn id="24" dur="200" fill="hold"/>
                                        <p:tgtEl>
                                          <p:spTgt spid="9218"/>
                                        </p:tgtEl>
                                        <p:attrNameLst>
                                          <p:attrName>style.color</p:attrName>
                                        </p:attrNameLst>
                                      </p:cBhvr>
                                      <p:to>
                                        <a:schemeClr val="bg1"/>
                                      </p:to>
                                    </p:animClr>
                                    <p:animClr clrSpc="rgb" dir="cw">
                                      <p:cBhvr>
                                        <p:cTn id="25" dur="200" fill="hold"/>
                                        <p:tgtEl>
                                          <p:spTgt spid="9218"/>
                                        </p:tgtEl>
                                        <p:attrNameLst>
                                          <p:attrName>fillcolor</p:attrName>
                                        </p:attrNameLst>
                                      </p:cBhvr>
                                      <p:to>
                                        <a:schemeClr val="bg1"/>
                                      </p:to>
                                    </p:animClr>
                                    <p:set>
                                      <p:cBhvr>
                                        <p:cTn id="26" dur="200" fill="hold"/>
                                        <p:tgtEl>
                                          <p:spTgt spid="9218"/>
                                        </p:tgtEl>
                                        <p:attrNameLst>
                                          <p:attrName>fill.type</p:attrName>
                                        </p:attrNameLst>
                                      </p:cBhvr>
                                      <p:to>
                                        <p:strVal val="solid"/>
                                      </p:to>
                                    </p:set>
                                    <p:set>
                                      <p:cBhvr>
                                        <p:cTn id="27" dur="200" fill="hold"/>
                                        <p:tgtEl>
                                          <p:spTgt spid="9218"/>
                                        </p:tgtEl>
                                        <p:attrNameLst>
                                          <p:attrName>fill.on</p:attrName>
                                        </p:attrNameLst>
                                      </p:cBhvr>
                                      <p:to>
                                        <p:strVal val="true"/>
                                      </p:to>
                                    </p:set>
                                    <p:animRot by="120000">
                                      <p:cBhvr>
                                        <p:cTn id="28" dur="200" fill="hold">
                                          <p:stCondLst>
                                            <p:cond delay="0"/>
                                          </p:stCondLst>
                                        </p:cTn>
                                        <p:tgtEl>
                                          <p:spTgt spid="9218"/>
                                        </p:tgtEl>
                                        <p:attrNameLst>
                                          <p:attrName>r</p:attrName>
                                        </p:attrNameLst>
                                      </p:cBhvr>
                                    </p:animRot>
                                    <p:animRot by="-240000">
                                      <p:cBhvr>
                                        <p:cTn id="29" dur="400" fill="hold">
                                          <p:stCondLst>
                                            <p:cond delay="400"/>
                                          </p:stCondLst>
                                        </p:cTn>
                                        <p:tgtEl>
                                          <p:spTgt spid="9218"/>
                                        </p:tgtEl>
                                        <p:attrNameLst>
                                          <p:attrName>r</p:attrName>
                                        </p:attrNameLst>
                                      </p:cBhvr>
                                    </p:animRot>
                                    <p:animRot by="240000">
                                      <p:cBhvr>
                                        <p:cTn id="30" dur="400" fill="hold">
                                          <p:stCondLst>
                                            <p:cond delay="800"/>
                                          </p:stCondLst>
                                        </p:cTn>
                                        <p:tgtEl>
                                          <p:spTgt spid="9218"/>
                                        </p:tgtEl>
                                        <p:attrNameLst>
                                          <p:attrName>r</p:attrName>
                                        </p:attrNameLst>
                                      </p:cBhvr>
                                    </p:animRot>
                                    <p:animRot by="-240000">
                                      <p:cBhvr>
                                        <p:cTn id="31" dur="400" fill="hold">
                                          <p:stCondLst>
                                            <p:cond delay="1200"/>
                                          </p:stCondLst>
                                        </p:cTn>
                                        <p:tgtEl>
                                          <p:spTgt spid="9218"/>
                                        </p:tgtEl>
                                        <p:attrNameLst>
                                          <p:attrName>r</p:attrName>
                                        </p:attrNameLst>
                                      </p:cBhvr>
                                    </p:animRot>
                                    <p:animRot by="120000">
                                      <p:cBhvr>
                                        <p:cTn id="32" dur="400" fill="hold">
                                          <p:stCondLst>
                                            <p:cond delay="160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Widescreen</PresentationFormat>
  <Paragraphs>53</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Book Antiqua</vt:lpstr>
      <vt:lpstr>Calibri</vt:lpstr>
      <vt:lpstr>Calibri Light</vt:lpstr>
      <vt:lpstr>Gill Sans MT</vt:lpstr>
      <vt:lpstr>Office Theme</vt:lpstr>
      <vt:lpstr>Gallery</vt:lpstr>
      <vt:lpstr>PowerPoint Presentation</vt:lpstr>
      <vt:lpstr>PowerPoint Presentation</vt:lpstr>
      <vt:lpstr>PowerPoint Presentation</vt:lpstr>
      <vt:lpstr>PowerPoint Presentation</vt:lpstr>
      <vt:lpstr>Steam Calculator</vt:lpstr>
      <vt:lpstr>Typewriter</vt:lpstr>
      <vt:lpstr>Punch Cards  </vt:lpstr>
      <vt:lpstr>E.N.I.A.C</vt:lpstr>
      <vt:lpstr>Computers in Factories</vt:lpstr>
      <vt:lpstr>The Internet </vt:lpstr>
      <vt:lpstr>Personal computers</vt:lpstr>
      <vt:lpstr>Computer mouse</vt:lpstr>
      <vt:lpstr>World Wide Web</vt:lpstr>
      <vt:lpstr>CD-ROMs</vt:lpstr>
      <vt:lpstr>Reference</vt:lpstr>
      <vt:lpstr>Reference</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Fareesa</dc:creator>
  <cp:lastModifiedBy>Fareesa</cp:lastModifiedBy>
  <cp:revision>1</cp:revision>
  <dcterms:created xsi:type="dcterms:W3CDTF">2022-09-10T11:46:30Z</dcterms:created>
  <dcterms:modified xsi:type="dcterms:W3CDTF">2022-09-10T11:46:46Z</dcterms:modified>
</cp:coreProperties>
</file>