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/>
          <p:cNvGrpSpPr/>
          <p:nvPr/>
        </p:nvGrpSpPr>
        <p:grpSpPr>
          <a:xfrm>
            <a:off x="546100" y="-4763"/>
            <a:ext cx="5014912" cy="6862763"/>
            <a:chOff x="2928938" y="-4763"/>
            <a:chExt cx="5014912" cy="6862763"/>
          </a:xfrm>
        </p:grpSpPr>
        <p:sp>
          <p:nvSpPr>
            <p:cNvPr id="22" name="Freeform 6"/>
            <p:cNvSpPr/>
            <p:nvPr/>
          </p:nvSpPr>
          <p:spPr bwMode="auto">
            <a:xfrm>
              <a:off x="3367088" y="-4763"/>
              <a:ext cx="1063625" cy="2782888"/>
            </a:xfrm>
            <a:custGeom>
              <a:avLst/>
              <a:gdLst/>
              <a:ahLst/>
              <a:cxnLst/>
              <a:rect l="0" t="0" r="r" b="b"/>
              <a:pathLst>
                <a:path w="670" h="1753">
                  <a:moveTo>
                    <a:pt x="0" y="1696"/>
                  </a:moveTo>
                  <a:lnTo>
                    <a:pt x="225" y="1753"/>
                  </a:lnTo>
                  <a:lnTo>
                    <a:pt x="670" y="0"/>
                  </a:lnTo>
                  <a:lnTo>
                    <a:pt x="430" y="0"/>
                  </a:lnTo>
                  <a:lnTo>
                    <a:pt x="0" y="1696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23" name="Freeform 7"/>
            <p:cNvSpPr/>
            <p:nvPr/>
          </p:nvSpPr>
          <p:spPr bwMode="auto">
            <a:xfrm>
              <a:off x="2928938" y="-4763"/>
              <a:ext cx="1035050" cy="2673350"/>
            </a:xfrm>
            <a:custGeom>
              <a:avLst/>
              <a:gdLst/>
              <a:ahLst/>
              <a:cxnLst/>
              <a:rect l="0" t="0" r="r" b="b"/>
              <a:pathLst>
                <a:path w="652" h="1684">
                  <a:moveTo>
                    <a:pt x="225" y="1684"/>
                  </a:moveTo>
                  <a:lnTo>
                    <a:pt x="652" y="0"/>
                  </a:lnTo>
                  <a:lnTo>
                    <a:pt x="411" y="0"/>
                  </a:lnTo>
                  <a:lnTo>
                    <a:pt x="0" y="1627"/>
                  </a:lnTo>
                  <a:lnTo>
                    <a:pt x="219" y="1681"/>
                  </a:lnTo>
                  <a:lnTo>
                    <a:pt x="225" y="1684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24" name="Freeform 9"/>
            <p:cNvSpPr/>
            <p:nvPr/>
          </p:nvSpPr>
          <p:spPr bwMode="auto">
            <a:xfrm>
              <a:off x="2928938" y="2582862"/>
              <a:ext cx="2693987" cy="4275138"/>
            </a:xfrm>
            <a:custGeom>
              <a:avLst/>
              <a:gdLst/>
              <a:ahLst/>
              <a:cxnLst/>
              <a:rect l="0" t="0" r="r" b="b"/>
              <a:pathLst>
                <a:path w="1697" h="2693">
                  <a:moveTo>
                    <a:pt x="0" y="0"/>
                  </a:moveTo>
                  <a:lnTo>
                    <a:pt x="1622" y="2693"/>
                  </a:lnTo>
                  <a:lnTo>
                    <a:pt x="1697" y="269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25" name="Freeform 10"/>
            <p:cNvSpPr/>
            <p:nvPr/>
          </p:nvSpPr>
          <p:spPr bwMode="auto">
            <a:xfrm>
              <a:off x="3371850" y="2692400"/>
              <a:ext cx="3332162" cy="4165600"/>
            </a:xfrm>
            <a:custGeom>
              <a:avLst/>
              <a:gdLst/>
              <a:ahLst/>
              <a:cxnLst/>
              <a:rect l="0" t="0" r="r" b="b"/>
              <a:pathLst>
                <a:path w="2099" h="2624">
                  <a:moveTo>
                    <a:pt x="2099" y="2624"/>
                  </a:moveTo>
                  <a:lnTo>
                    <a:pt x="0" y="0"/>
                  </a:lnTo>
                  <a:lnTo>
                    <a:pt x="2021" y="2624"/>
                  </a:lnTo>
                  <a:lnTo>
                    <a:pt x="2099" y="2624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26" name="Freeform 11"/>
            <p:cNvSpPr/>
            <p:nvPr/>
          </p:nvSpPr>
          <p:spPr bwMode="auto">
            <a:xfrm>
              <a:off x="3367088" y="2687637"/>
              <a:ext cx="4576762" cy="4170363"/>
            </a:xfrm>
            <a:custGeom>
              <a:avLst/>
              <a:gdLst/>
              <a:ahLst/>
              <a:cxnLst/>
              <a:rect l="0" t="0" r="r" b="b"/>
              <a:pathLst>
                <a:path w="2883" h="2627">
                  <a:moveTo>
                    <a:pt x="0" y="0"/>
                  </a:moveTo>
                  <a:lnTo>
                    <a:pt x="3" y="3"/>
                  </a:lnTo>
                  <a:lnTo>
                    <a:pt x="2102" y="2627"/>
                  </a:lnTo>
                  <a:lnTo>
                    <a:pt x="2883" y="2627"/>
                  </a:lnTo>
                  <a:lnTo>
                    <a:pt x="225" y="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27" name="Freeform 12"/>
            <p:cNvSpPr/>
            <p:nvPr/>
          </p:nvSpPr>
          <p:spPr bwMode="auto">
            <a:xfrm>
              <a:off x="2928938" y="2578100"/>
              <a:ext cx="3584575" cy="4279900"/>
            </a:xfrm>
            <a:custGeom>
              <a:avLst/>
              <a:gdLst/>
              <a:ahLst/>
              <a:cxnLst/>
              <a:rect l="0" t="0" r="r" b="b"/>
              <a:pathLst>
                <a:path w="2258" h="2696">
                  <a:moveTo>
                    <a:pt x="2258" y="2696"/>
                  </a:moveTo>
                  <a:lnTo>
                    <a:pt x="264" y="111"/>
                  </a:lnTo>
                  <a:lnTo>
                    <a:pt x="228" y="60"/>
                  </a:lnTo>
                  <a:lnTo>
                    <a:pt x="225" y="57"/>
                  </a:lnTo>
                  <a:lnTo>
                    <a:pt x="0" y="0"/>
                  </a:lnTo>
                  <a:lnTo>
                    <a:pt x="0" y="3"/>
                  </a:lnTo>
                  <a:lnTo>
                    <a:pt x="1697" y="2696"/>
                  </a:lnTo>
                  <a:lnTo>
                    <a:pt x="2258" y="2696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928401" y="1380068"/>
            <a:ext cx="8574622" cy="2616199"/>
          </a:xfrm>
        </p:spPr>
        <p:txBody>
          <a:bodyPr anchor="b">
            <a:normAutofit/>
          </a:bodyPr>
          <a:lstStyle>
            <a:lvl1pPr algn="r">
              <a:defRPr sz="60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15377" y="3996267"/>
            <a:ext cx="6987645" cy="1388534"/>
          </a:xfrm>
        </p:spPr>
        <p:txBody>
          <a:bodyPr anchor="t">
            <a:normAutofit/>
          </a:bodyPr>
          <a:lstStyle>
            <a:lvl1pPr marL="0" indent="0" algn="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32412" y="5883275"/>
            <a:ext cx="4324044" cy="365125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3611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4732865"/>
            <a:ext cx="10018711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386012" y="932112"/>
            <a:ext cx="8225944" cy="3164976"/>
          </a:xfrm>
          <a:prstGeom prst="roundRect">
            <a:avLst>
              <a:gd name="adj" fmla="val 43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1" y="5299603"/>
            <a:ext cx="10018711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645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685800"/>
            <a:ext cx="10018711" cy="3048000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343400"/>
            <a:ext cx="10018713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460883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36811" y="3428999"/>
            <a:ext cx="8532815" cy="381000"/>
          </a:xfrm>
        </p:spPr>
        <p:txBody>
          <a:bodyPr anchor="ctr">
            <a:normAutofit/>
          </a:bodyPr>
          <a:lstStyle>
            <a:lvl1pPr marL="0" indent="0">
              <a:buFontTx/>
              <a:buNone/>
              <a:defRPr sz="18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1" cy="1447800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9566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3308581"/>
            <a:ext cx="10018709" cy="1468800"/>
          </a:xfrm>
        </p:spPr>
        <p:txBody>
          <a:bodyPr anchor="b">
            <a:normAutofit/>
          </a:bodyPr>
          <a:lstStyle>
            <a:lvl1pPr algn="r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7381"/>
            <a:ext cx="10018710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39044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598612" y="86302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893425" y="2819399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8212" y="685800"/>
            <a:ext cx="8990012" cy="2743199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3" y="3886200"/>
            <a:ext cx="10018710" cy="889000"/>
          </a:xfrm>
        </p:spPr>
        <p:txBody>
          <a:bodyPr vert="horz" lIns="91440" tIns="45720" rIns="91440" bIns="45720" rtlCol="0" anchor="b">
            <a:normAutofit/>
          </a:bodyPr>
          <a:lstStyle>
            <a:lvl1pPr algn="r"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2" y="4775200"/>
            <a:ext cx="10018710" cy="10160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32883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3" y="685800"/>
            <a:ext cx="10018712" cy="2727325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84312" y="3505200"/>
            <a:ext cx="10018713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1" y="4343400"/>
            <a:ext cx="10018713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1742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18627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732655" y="685800"/>
            <a:ext cx="1770369" cy="5105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312" y="685800"/>
            <a:ext cx="8019742" cy="51054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88079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51856" y="5867131"/>
            <a:ext cx="551167" cy="365125"/>
          </a:xfrm>
        </p:spPr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0846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2279" y="2666999"/>
            <a:ext cx="8930747" cy="2110382"/>
          </a:xfrm>
        </p:spPr>
        <p:txBody>
          <a:bodyPr anchor="b"/>
          <a:lstStyle>
            <a:lvl1pPr algn="r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2278" y="4777381"/>
            <a:ext cx="893074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3751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312" y="2666999"/>
            <a:ext cx="4895055" cy="31242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07967" y="2667000"/>
            <a:ext cx="4895056" cy="3124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13496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72179" y="2658533"/>
            <a:ext cx="4607188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4311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880487" y="2667000"/>
            <a:ext cx="462253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07967" y="3335337"/>
            <a:ext cx="4895056" cy="2455862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5965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108060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50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4312" y="1600200"/>
            <a:ext cx="3549121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262033" y="685799"/>
            <a:ext cx="6240990" cy="5105401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4312" y="2971800"/>
            <a:ext cx="3549121" cy="18288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886635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2724" y="1752599"/>
            <a:ext cx="5426158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94682" y="914400"/>
            <a:ext cx="3280974" cy="4572000"/>
          </a:xfrm>
          <a:prstGeom prst="roundRect">
            <a:avLst>
              <a:gd name="adj" fmla="val 4280"/>
            </a:avLst>
          </a:prstGeom>
          <a:ln w="38100">
            <a:gradFill flip="none" rotWithShape="1">
              <a:gsLst>
                <a:gs pos="0">
                  <a:schemeClr val="bg2"/>
                </a:gs>
                <a:gs pos="100000">
                  <a:schemeClr val="bg2">
                    <a:lumMod val="75000"/>
                  </a:schemeClr>
                </a:gs>
              </a:gsLst>
              <a:lin ang="5400000" scaled="0"/>
              <a:tileRect/>
            </a:gra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2724" y="3124199"/>
            <a:ext cx="5426158" cy="18288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3292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150812" y="0"/>
            <a:ext cx="2436813" cy="6858001"/>
            <a:chOff x="1320800" y="0"/>
            <a:chExt cx="2436813" cy="6858001"/>
          </a:xfrm>
        </p:grpSpPr>
        <p:sp>
          <p:nvSpPr>
            <p:cNvPr id="8" name="Freeform 6"/>
            <p:cNvSpPr/>
            <p:nvPr/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9" name="Freeform 7"/>
            <p:cNvSpPr/>
            <p:nvPr/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chemeClr val="tx1">
                <a:lumMod val="65000"/>
                <a:lumOff val="35000"/>
              </a:schemeClr>
            </a:solidFill>
            <a:ln>
              <a:noFill/>
            </a:ln>
          </p:spPr>
        </p:sp>
        <p:sp>
          <p:nvSpPr>
            <p:cNvPr id="10" name="Freeform 8"/>
            <p:cNvSpPr/>
            <p:nvPr/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1">
                <a:lumMod val="85000"/>
                <a:lumOff val="15000"/>
              </a:schemeClr>
            </a:solidFill>
            <a:ln>
              <a:noFill/>
            </a:ln>
          </p:spPr>
        </p:sp>
        <p:sp>
          <p:nvSpPr>
            <p:cNvPr id="11" name="Freeform 9"/>
            <p:cNvSpPr/>
            <p:nvPr/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2" name="Freeform 10"/>
            <p:cNvSpPr/>
            <p:nvPr/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3" name="Freeform 11"/>
            <p:cNvSpPr/>
            <p:nvPr/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311" y="685800"/>
            <a:ext cx="10018713" cy="1752599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310" y="2666999"/>
            <a:ext cx="10018713" cy="31242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732656" y="5883275"/>
            <a:ext cx="1143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525FF33B-7FDE-4A6A-B84E-C90514875E27}" type="datetimeFigureOut">
              <a:rPr lang="en-GB" smtClean="0"/>
              <a:t>08/10/2022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72279" y="5883275"/>
            <a:ext cx="70841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51856" y="5883275"/>
            <a:ext cx="551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19576F4B-836B-4E64-AE39-3A21F0F6DF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796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3" r:id="rId3"/>
    <p:sldLayoutId id="2147483694" r:id="rId4"/>
    <p:sldLayoutId id="2147483695" r:id="rId5"/>
    <p:sldLayoutId id="2147483696" r:id="rId6"/>
    <p:sldLayoutId id="2147483697" r:id="rId7"/>
    <p:sldLayoutId id="2147483698" r:id="rId8"/>
    <p:sldLayoutId id="2147483699" r:id="rId9"/>
    <p:sldLayoutId id="2147483700" r:id="rId10"/>
    <p:sldLayoutId id="2147483701" r:id="rId11"/>
    <p:sldLayoutId id="2147483702" r:id="rId12"/>
    <p:sldLayoutId id="2147483703" r:id="rId13"/>
    <p:sldLayoutId id="2147483704" r:id="rId14"/>
    <p:sldLayoutId id="2147483705" r:id="rId15"/>
    <p:sldLayoutId id="2147483706" r:id="rId16"/>
    <p:sldLayoutId id="214748370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 cap="none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20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>
            <a:lumMod val="75000"/>
          </a:schemeClr>
        </a:buClr>
        <a:buSzPct val="145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763E3A-D13D-CD63-5B32-E63C84BF253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Storage Devices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55ED4F-A492-E055-E766-908A434FCB8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l"/>
            <a:endParaRPr lang="en-GB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1F84C76-992A-2D2E-5B7B-D84F7873A3B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2005" y="225287"/>
            <a:ext cx="2352260" cy="940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3501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8341E-A9C7-7389-1F05-82563ED835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Digital Versatile Disc     DVD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F9ECB222-06B5-9047-665C-6F732F59B1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</a:t>
            </a:r>
            <a:r>
              <a:rPr lang="en-GB" sz="3600" dirty="0"/>
              <a:t>t has more capacity to store data than CD                       </a:t>
            </a:r>
          </a:p>
          <a:p>
            <a:r>
              <a:rPr lang="en-GB" sz="3600" dirty="0"/>
              <a:t>Also called as secondary storage device</a:t>
            </a:r>
          </a:p>
        </p:txBody>
      </p:sp>
      <p:pic>
        <p:nvPicPr>
          <p:cNvPr id="8" name="Picture 6" descr="Polycarbonate Plastic Audio Video Blank DVD at Rs 1200/100 pcs in New Delhi  | ID: 9894454362">
            <a:extLst>
              <a:ext uri="{FF2B5EF4-FFF2-40B4-BE49-F238E27FC236}">
                <a16:creationId xmlns:a16="http://schemas.microsoft.com/office/drawing/2014/main" id="{6E16BF98-FE99-F7A0-4635-3FDF17FCB0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36127" y="4229099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72294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26FE59-1331-EFCA-3D2B-58A32052AC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Pen Drive   </a:t>
            </a:r>
            <a:r>
              <a:rPr lang="en-GB" dirty="0"/>
              <a:t>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2A1EE0-2850-7B0E-2EFA-F1406FB2EC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It’s popularly called as USB </a:t>
            </a:r>
          </a:p>
          <a:p>
            <a:r>
              <a:rPr lang="en-GB" sz="4000" dirty="0"/>
              <a:t>OR thumb drive</a:t>
            </a:r>
          </a:p>
          <a:p>
            <a:r>
              <a:rPr lang="en-GB" sz="4000" dirty="0"/>
              <a:t>It has more capacity data – </a:t>
            </a:r>
            <a:r>
              <a:rPr lang="en-GB" sz="4000" dirty="0" err="1"/>
              <a:t>upto</a:t>
            </a:r>
            <a:r>
              <a:rPr lang="en-GB" sz="4000" dirty="0"/>
              <a:t> 64 GB</a:t>
            </a:r>
          </a:p>
        </p:txBody>
      </p:sp>
      <p:pic>
        <p:nvPicPr>
          <p:cNvPr id="4" name="Picture 8" descr="Sandisk Cruzer Blade CZ50 USB Flash Drive pack of 4 32GB USB 2.0 Pendrive -  Buy Sandisk Cruzer Blade CZ50 USB Flash Drive pack of 4 32GB USB 2.0  Pendrive Online at">
            <a:extLst>
              <a:ext uri="{FF2B5EF4-FFF2-40B4-BE49-F238E27FC236}">
                <a16:creationId xmlns:a16="http://schemas.microsoft.com/office/drawing/2014/main" id="{16BD1D7C-83F5-4138-FAE6-E60922B4BF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13945" y="1801052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9233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A82E7F-8793-59DB-5CE4-D33429666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Data Card</a:t>
            </a:r>
            <a:r>
              <a:rPr lang="en-GB" dirty="0"/>
              <a:t>     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62CA5E-3ECD-440B-D3CA-31DC078697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Used to store audio , video and data files</a:t>
            </a:r>
          </a:p>
          <a:p>
            <a:r>
              <a:rPr lang="en-GB" sz="4000" dirty="0"/>
              <a:t>Stores data permanently</a:t>
            </a:r>
          </a:p>
        </p:txBody>
      </p:sp>
      <p:pic>
        <p:nvPicPr>
          <p:cNvPr id="4" name="Picture 10" descr="Inserting a SIM Card, Memory Card and Battery - YouTube">
            <a:extLst>
              <a:ext uri="{FF2B5EF4-FFF2-40B4-BE49-F238E27FC236}">
                <a16:creationId xmlns:a16="http://schemas.microsoft.com/office/drawing/2014/main" id="{FD11AF6B-7BC9-FC8F-4BEA-2D4A9C60DA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3291" y="1752599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65939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A87286-B1D1-7D33-CCA5-37E0F0F29E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Data card used in ‘Smart  Phones’</a:t>
            </a:r>
            <a:r>
              <a:rPr lang="en-GB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9EA4725-B909-8220-EA4A-D498D75DAC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It increases the storage capacity of </a:t>
            </a:r>
          </a:p>
          <a:p>
            <a:r>
              <a:rPr lang="en-GB" sz="4000" dirty="0"/>
              <a:t>          ‘smart phones’</a:t>
            </a:r>
          </a:p>
        </p:txBody>
      </p:sp>
      <p:pic>
        <p:nvPicPr>
          <p:cNvPr id="4" name="Picture 10" descr="Inserting a SIM Card, Memory Card and Battery - YouTube">
            <a:extLst>
              <a:ext uri="{FF2B5EF4-FFF2-40B4-BE49-F238E27FC236}">
                <a16:creationId xmlns:a16="http://schemas.microsoft.com/office/drawing/2014/main" id="{D1AE8B0B-A84E-B04C-1DBB-533FD15EFA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17756" y="4191000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08707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34EC82-EAAF-FB6C-D040-E9336E3D02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Storage Device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44F5BA-881C-2707-D6AC-AE05E65AC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400" dirty="0"/>
              <a:t>A storage device is a hardware that is used to store data and other information</a:t>
            </a:r>
          </a:p>
        </p:txBody>
      </p:sp>
    </p:spTree>
    <p:extLst>
      <p:ext uri="{BB962C8B-B14F-4D97-AF65-F5344CB8AC3E}">
        <p14:creationId xmlns:p14="http://schemas.microsoft.com/office/powerpoint/2010/main" val="16210955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95C844-21E5-32FF-80BE-B732E6A953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A4450-DEAE-BEA1-0431-C3516816C4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Data is a fact or figure stored in computer system</a:t>
            </a:r>
          </a:p>
        </p:txBody>
      </p:sp>
    </p:spTree>
    <p:extLst>
      <p:ext uri="{BB962C8B-B14F-4D97-AF65-F5344CB8AC3E}">
        <p14:creationId xmlns:p14="http://schemas.microsoft.com/office/powerpoint/2010/main" val="9634991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74C92-1DCC-CE38-404E-E3AC1555B0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Data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8798E6-A5DB-0150-4984-A0EE467502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4000" dirty="0"/>
              <a:t>Data is stored either temporarily or permanently</a:t>
            </a:r>
          </a:p>
        </p:txBody>
      </p:sp>
    </p:spTree>
    <p:extLst>
      <p:ext uri="{BB962C8B-B14F-4D97-AF65-F5344CB8AC3E}">
        <p14:creationId xmlns:p14="http://schemas.microsoft.com/office/powerpoint/2010/main" val="25570956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28CA05-454E-655A-B4F5-087664D273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Types of storage Devices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F4FB9F-BCC2-E388-7CBE-3C509F12C7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600" dirty="0"/>
              <a:t>There are 2 types of storage devices</a:t>
            </a:r>
          </a:p>
          <a:p>
            <a:r>
              <a:rPr lang="en-GB" sz="3600" dirty="0"/>
              <a:t>1. Internal Storage Devices</a:t>
            </a:r>
          </a:p>
          <a:p>
            <a:r>
              <a:rPr lang="en-GB" sz="3600" dirty="0"/>
              <a:t>2. External Storage Devices </a:t>
            </a:r>
          </a:p>
        </p:txBody>
      </p:sp>
    </p:spTree>
    <p:extLst>
      <p:ext uri="{BB962C8B-B14F-4D97-AF65-F5344CB8AC3E}">
        <p14:creationId xmlns:p14="http://schemas.microsoft.com/office/powerpoint/2010/main" val="18497057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BF19D-D93E-6D64-3231-8D4B3219A5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Internal Storage Devices</a:t>
            </a:r>
            <a:br>
              <a:rPr lang="en-GB" dirty="0"/>
            </a:b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0F0EC94-94B1-799F-54C8-6C9EFB22A00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94620" y="2050027"/>
            <a:ext cx="10308404" cy="3741174"/>
          </a:xfrm>
        </p:spPr>
        <p:txBody>
          <a:bodyPr>
            <a:noAutofit/>
          </a:bodyPr>
          <a:lstStyle/>
          <a:p>
            <a:r>
              <a:rPr lang="en-GB" sz="3600" dirty="0"/>
              <a:t>It is stored inside a computer system</a:t>
            </a:r>
          </a:p>
          <a:p>
            <a:r>
              <a:rPr lang="en-GB" sz="3600" dirty="0"/>
              <a:t>Also called as</a:t>
            </a:r>
          </a:p>
          <a:p>
            <a:r>
              <a:rPr lang="en-GB" sz="3600" dirty="0"/>
              <a:t>1.  “Primary Memory” of a computer</a:t>
            </a:r>
          </a:p>
          <a:p>
            <a:r>
              <a:rPr lang="en-GB" sz="3600" dirty="0"/>
              <a:t>2. Popularly called as ‘RAM’  </a:t>
            </a:r>
          </a:p>
          <a:p>
            <a:r>
              <a:rPr lang="en-GB" sz="3600" dirty="0"/>
              <a:t>                          </a:t>
            </a:r>
            <a:r>
              <a:rPr lang="en-GB" sz="3600" b="1" dirty="0"/>
              <a:t>Random Access Memory</a:t>
            </a:r>
          </a:p>
        </p:txBody>
      </p:sp>
    </p:spTree>
    <p:extLst>
      <p:ext uri="{BB962C8B-B14F-4D97-AF65-F5344CB8AC3E}">
        <p14:creationId xmlns:p14="http://schemas.microsoft.com/office/powerpoint/2010/main" val="39423919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65683A-4DA2-BAE6-E740-3CAED3B0E2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External Storage Devices </a:t>
            </a:r>
          </a:p>
        </p:txBody>
      </p:sp>
      <p:pic>
        <p:nvPicPr>
          <p:cNvPr id="1026" name="Picture 2" descr="Image result for cd">
            <a:extLst>
              <a:ext uri="{FF2B5EF4-FFF2-40B4-BE49-F238E27FC236}">
                <a16:creationId xmlns:a16="http://schemas.microsoft.com/office/drawing/2014/main" id="{E895602B-A030-4AF4-5D72-237C3294936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4311" y="2438399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DVD Full Form | What is Digital Versatile Disc - javatpoint">
            <a:extLst>
              <a:ext uri="{FF2B5EF4-FFF2-40B4-BE49-F238E27FC236}">
                <a16:creationId xmlns:a16="http://schemas.microsoft.com/office/drawing/2014/main" id="{D718FA8B-7CA0-7A28-9068-E7B1BDA47836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1141" y="2276477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Polycarbonate Plastic Audio Video Blank DVD at Rs 1200/100 pcs in New Delhi  | ID: 9894454362">
            <a:extLst>
              <a:ext uri="{FF2B5EF4-FFF2-40B4-BE49-F238E27FC236}">
                <a16:creationId xmlns:a16="http://schemas.microsoft.com/office/drawing/2014/main" id="{5667B8A9-C6B6-537B-E8B1-32B5415F232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57117" y="2010341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Sandisk Cruzer Blade CZ50 USB Flash Drive pack of 4 32GB USB 2.0 Pendrive -  Buy Sandisk Cruzer Blade CZ50 USB Flash Drive pack of 4 32GB USB 2.0  Pendrive Online at">
            <a:extLst>
              <a:ext uri="{FF2B5EF4-FFF2-40B4-BE49-F238E27FC236}">
                <a16:creationId xmlns:a16="http://schemas.microsoft.com/office/drawing/2014/main" id="{146F44C1-0963-1480-33EE-F5516D913C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34" y="300715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Inserting a SIM Card, Memory Card and Battery - YouTube">
            <a:extLst>
              <a:ext uri="{FF2B5EF4-FFF2-40B4-BE49-F238E27FC236}">
                <a16:creationId xmlns:a16="http://schemas.microsoft.com/office/drawing/2014/main" id="{64D98101-2805-8336-AE29-91354FA5048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7376" y="4691064"/>
            <a:ext cx="2857500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399182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1EAD72-7BBC-D523-F2C7-314EADAC6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External Storage Devices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EB81B3-125B-6D39-7784-6D39EAC088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17640" y="2079523"/>
            <a:ext cx="10485384" cy="3711677"/>
          </a:xfrm>
        </p:spPr>
        <p:txBody>
          <a:bodyPr>
            <a:normAutofit/>
          </a:bodyPr>
          <a:lstStyle/>
          <a:p>
            <a:r>
              <a:rPr lang="en-GB" sz="3600" dirty="0"/>
              <a:t>These devices store data outside the computer system</a:t>
            </a:r>
          </a:p>
          <a:p>
            <a:r>
              <a:rPr lang="en-GB" sz="3600" dirty="0"/>
              <a:t>These devices are also called as ‘Secondary Memory’</a:t>
            </a:r>
          </a:p>
          <a:p>
            <a:endParaRPr lang="en-GB" sz="3600" dirty="0"/>
          </a:p>
          <a:p>
            <a:endParaRPr lang="en-GB" sz="3600" dirty="0"/>
          </a:p>
        </p:txBody>
      </p:sp>
    </p:spTree>
    <p:extLst>
      <p:ext uri="{BB962C8B-B14F-4D97-AF65-F5344CB8AC3E}">
        <p14:creationId xmlns:p14="http://schemas.microsoft.com/office/powerpoint/2010/main" val="354233427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92220-E041-17E6-BF2E-D0D6B94BAF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b="1" dirty="0"/>
              <a:t>Compact Disc  (CD) 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50414A-261C-B390-52E1-3EAA7A7F5C4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84311" y="2667000"/>
            <a:ext cx="7977742" cy="1752600"/>
          </a:xfrm>
        </p:spPr>
        <p:txBody>
          <a:bodyPr>
            <a:normAutofit/>
          </a:bodyPr>
          <a:lstStyle/>
          <a:p>
            <a:r>
              <a:rPr lang="en-GB" sz="3600" dirty="0"/>
              <a:t>CD is a portable storage device                     </a:t>
            </a:r>
          </a:p>
          <a:p>
            <a:r>
              <a:rPr lang="en-GB" sz="3600" dirty="0"/>
              <a:t>Used to stored text , audio and videos </a:t>
            </a:r>
          </a:p>
        </p:txBody>
      </p:sp>
      <p:pic>
        <p:nvPicPr>
          <p:cNvPr id="4" name="Picture 2" descr="Image result for cd">
            <a:extLst>
              <a:ext uri="{FF2B5EF4-FFF2-40B4-BE49-F238E27FC236}">
                <a16:creationId xmlns:a16="http://schemas.microsoft.com/office/drawing/2014/main" id="{0EA464C8-F34F-A465-2900-72B12AEEA4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69439" y="2667000"/>
            <a:ext cx="1238250" cy="123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7912993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rallax">
  <a:themeElements>
    <a:clrScheme name="Parallax">
      <a:dk1>
        <a:sysClr val="windowText" lastClr="000000"/>
      </a:dk1>
      <a:lt1>
        <a:sysClr val="window" lastClr="FFFFFF"/>
      </a:lt1>
      <a:dk2>
        <a:srgbClr val="212121"/>
      </a:dk2>
      <a:lt2>
        <a:srgbClr val="CDD0D1"/>
      </a:lt2>
      <a:accent1>
        <a:srgbClr val="30ACEC"/>
      </a:accent1>
      <a:accent2>
        <a:srgbClr val="80C34F"/>
      </a:accent2>
      <a:accent3>
        <a:srgbClr val="E29D3E"/>
      </a:accent3>
      <a:accent4>
        <a:srgbClr val="D64A3B"/>
      </a:accent4>
      <a:accent5>
        <a:srgbClr val="D64787"/>
      </a:accent5>
      <a:accent6>
        <a:srgbClr val="A666E1"/>
      </a:accent6>
      <a:hlink>
        <a:srgbClr val="3085ED"/>
      </a:hlink>
      <a:folHlink>
        <a:srgbClr val="82B6F4"/>
      </a:folHlink>
    </a:clrScheme>
    <a:fontScheme name="Parallax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rallax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04000"/>
              </a:schemeClr>
            </a:gs>
            <a:gs pos="100000">
              <a:schemeClr val="phClr">
                <a:tint val="8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2000"/>
              </a:schemeClr>
            </a:gs>
            <a:gs pos="100000">
              <a:schemeClr val="phClr">
                <a:shade val="88000"/>
                <a:lumMod val="94000"/>
              </a:schemeClr>
            </a:gs>
          </a:gsLst>
          <a:path path="circle">
            <a:fillToRect l="50000" t="100000" r="100000" b="50000"/>
          </a:path>
        </a:gradFill>
      </a:fillStyleLst>
      <a:lnStyleLst>
        <a:ln w="9525" cap="rnd" cmpd="sng" algn="ctr">
          <a:solidFill>
            <a:schemeClr val="phClr">
              <a:tint val="6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reflection blurRad="12700" stA="26000" endPos="32000" dist="12700" dir="5400000" sy="-100000" rotWithShape="0"/>
          </a:effectLst>
        </a:effectStyle>
        <a:effectStyle>
          <a:effectLst>
            <a:outerShdw blurRad="38100" dist="25400" dir="5400000" rotWithShape="0">
              <a:srgbClr val="000000">
                <a:alpha val="6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254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98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76000"/>
                <a:satMod val="180000"/>
              </a:schemeClr>
              <a:schemeClr val="phClr">
                <a:tint val="80000"/>
                <a:satMod val="120000"/>
                <a:lumMod val="18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allax" id="{3388167B-A2EB-4685-9635-1831D9AEF8C4}" vid="{4F7A876A-7598-49CA-AFC8-8EDA2551E4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Parallax</Template>
  <TotalTime>56</TotalTime>
  <Words>208</Words>
  <Application>Microsoft Office PowerPoint</Application>
  <PresentationFormat>Widescreen</PresentationFormat>
  <Paragraphs>37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Arial</vt:lpstr>
      <vt:lpstr>Corbel</vt:lpstr>
      <vt:lpstr>Parallax</vt:lpstr>
      <vt:lpstr>Storage Devices </vt:lpstr>
      <vt:lpstr>Storage Device </vt:lpstr>
      <vt:lpstr>Data</vt:lpstr>
      <vt:lpstr>Data</vt:lpstr>
      <vt:lpstr>Types of storage Devices</vt:lpstr>
      <vt:lpstr>Internal Storage Devices </vt:lpstr>
      <vt:lpstr>External Storage Devices </vt:lpstr>
      <vt:lpstr>External Storage Devices </vt:lpstr>
      <vt:lpstr>Compact Disc  (CD)  </vt:lpstr>
      <vt:lpstr>Digital Versatile Disc     DVD</vt:lpstr>
      <vt:lpstr>Pen Drive     </vt:lpstr>
      <vt:lpstr>Data Card       </vt:lpstr>
      <vt:lpstr>Data card used in ‘Smart  Phones’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Storage Devices </dc:title>
  <dc:creator>Fareesa</dc:creator>
  <cp:lastModifiedBy>Asad ahmed</cp:lastModifiedBy>
  <cp:revision>16</cp:revision>
  <dcterms:created xsi:type="dcterms:W3CDTF">2022-10-05T19:08:20Z</dcterms:created>
  <dcterms:modified xsi:type="dcterms:W3CDTF">2022-10-08T17:55:34Z</dcterms:modified>
</cp:coreProperties>
</file>